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23"/>
  </p:notesMasterIdLst>
  <p:handoutMasterIdLst>
    <p:handoutMasterId r:id="rId24"/>
  </p:handoutMasterIdLst>
  <p:sldIdLst>
    <p:sldId id="277" r:id="rId2"/>
    <p:sldId id="257" r:id="rId3"/>
    <p:sldId id="258" r:id="rId4"/>
    <p:sldId id="283" r:id="rId5"/>
    <p:sldId id="259" r:id="rId6"/>
    <p:sldId id="260" r:id="rId7"/>
    <p:sldId id="261" r:id="rId8"/>
    <p:sldId id="262" r:id="rId9"/>
    <p:sldId id="278" r:id="rId10"/>
    <p:sldId id="263" r:id="rId11"/>
    <p:sldId id="264" r:id="rId12"/>
    <p:sldId id="276" r:id="rId13"/>
    <p:sldId id="279" r:id="rId14"/>
    <p:sldId id="265" r:id="rId15"/>
    <p:sldId id="280" r:id="rId16"/>
    <p:sldId id="266" r:id="rId17"/>
    <p:sldId id="267" r:id="rId18"/>
    <p:sldId id="281" r:id="rId19"/>
    <p:sldId id="269" r:id="rId20"/>
    <p:sldId id="282" r:id="rId21"/>
    <p:sldId id="275" r:id="rId22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napVertSplitter="1" vertBarState="minimized" horzBarState="maximized">
    <p:restoredLeft sz="15617" autoAdjust="0"/>
    <p:restoredTop sz="94766" autoAdjust="0"/>
  </p:normalViewPr>
  <p:slideViewPr>
    <p:cSldViewPr>
      <p:cViewPr varScale="1">
        <p:scale>
          <a:sx n="43" d="100"/>
          <a:sy n="43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828" y="1140"/>
      </p:cViewPr>
      <p:guideLst>
        <p:guide orient="horz" pos="2920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/>
            </a:lvl1pPr>
          </a:lstStyle>
          <a:p>
            <a:fld id="{7DCE9A18-660C-4F49-9494-0860D823990A}" type="datetimeFigureOut">
              <a:rPr lang="en-US"/>
              <a:pPr/>
              <a:t>4/20/2012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/>
            </a:lvl1pPr>
          </a:lstStyle>
          <a:p>
            <a:fld id="{BC9C18F3-07A9-4D68-B96C-919D476C08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13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/>
            </a:lvl1pPr>
          </a:lstStyle>
          <a:p>
            <a:fld id="{FFC367BA-D173-4BA7-AD80-803C389ED174}" type="datetimeFigureOut">
              <a:rPr lang="en-US"/>
              <a:pPr/>
              <a:t>4/20/2012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/>
            </a:lvl1pPr>
          </a:lstStyle>
          <a:p>
            <a:fld id="{10F9963F-AB98-407C-B464-13365AE2D1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21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Julie will start out with basic description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Vanessa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Vanessa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Vanessa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Christine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Christine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Christine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Lindsay, Tami &amp; Julie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Lindsay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Lindsay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Tami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Julie---agenda for the day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Tami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Gretchen will talk about PROBLEM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Gretchen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Gretchen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Gretchen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Tami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Tami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307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FBB39-893C-45DA-9F75-1819EF9AFD21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32D21-5722-4CB0-9991-855BE4899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F90FF-3F63-4DB5-A263-575697D16D8F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7F0F3-3234-43CD-BF13-F1071CF00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D453A-4127-4F3F-844C-65E9CA1C92B4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E2B5D-1FF5-4539-8A19-A955DD136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F888C-2A8E-4229-B3B3-09A06C1CDE0E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C0336-1F9C-416E-8C1C-D4078CB68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BFB79-3712-46B3-A311-D0235F92ED81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4F2BD-80F3-423E-BC24-B2F6A871A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8BEC8-90A2-4982-BFE6-DA71AF2DBC79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D617D-58C6-47D2-AA00-E1B0A4EC9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2FEFE-AAE0-4628-9FFD-C17B8BEFD705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9A0A0-59E0-4B7B-9776-C6B1B2E3E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6D355-B7C1-42EF-8D30-A3504F8DECCA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E90BB-A6F2-4FBD-88C1-78C23CD49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72BF5-9F29-4377-ABE9-CD3482020D93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30FF-1330-4F63-A1B9-BF84EF2C3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7F3B3-3557-4817-8ECC-A9510DA3D4DC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12663-FD3D-48A7-945B-0784C57EA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9F322-E317-437A-8F02-B73D2204243C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A064D-E8D4-437F-88C0-8D3FE1311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296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fld id="{38038F02-E933-4777-B638-EBAAF272E3B3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2D1BFF7-56EE-4CA5-AC2E-E43E0FE80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28" r:id="rId2"/>
    <p:sldLayoutId id="2147483827" r:id="rId3"/>
    <p:sldLayoutId id="2147483826" r:id="rId4"/>
    <p:sldLayoutId id="2147483825" r:id="rId5"/>
    <p:sldLayoutId id="2147483824" r:id="rId6"/>
    <p:sldLayoutId id="2147483823" r:id="rId7"/>
    <p:sldLayoutId id="2147483822" r:id="rId8"/>
    <p:sldLayoutId id="2147483821" r:id="rId9"/>
    <p:sldLayoutId id="2147483820" r:id="rId10"/>
    <p:sldLayoutId id="2147483819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lengberg@faribault.k12.mn.us" TargetMode="External"/><Relationship Id="rId3" Type="http://schemas.openxmlformats.org/officeDocument/2006/relationships/hyperlink" Target="mailto:talphs@albertlea.k12.mn.us" TargetMode="External"/><Relationship Id="rId7" Type="http://schemas.openxmlformats.org/officeDocument/2006/relationships/hyperlink" Target="mailto:vrotchadl@faribault.k12.mn.u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prig@waseca.k12.mn.us" TargetMode="External"/><Relationship Id="rId5" Type="http://schemas.openxmlformats.org/officeDocument/2006/relationships/hyperlink" Target="mailto:Ladwig-ladj@waseca.k12.mn.us" TargetMode="External"/><Relationship Id="rId4" Type="http://schemas.openxmlformats.org/officeDocument/2006/relationships/hyperlink" Target="mailto:cgorman@faribault.k12.mn.u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000" b="1" smtClean="0"/>
              <a:t>Case Facilitators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4000" smtClean="0"/>
              <a:t>A Best Practice Model for: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4000" smtClean="0"/>
          </a:p>
          <a:p>
            <a:pPr eaLnBrk="1" hangingPunct="1"/>
            <a:r>
              <a:rPr lang="en-US" sz="4000" smtClean="0"/>
              <a:t>Evaluation</a:t>
            </a:r>
          </a:p>
          <a:p>
            <a:pPr eaLnBrk="1" hangingPunct="1"/>
            <a:r>
              <a:rPr lang="en-US" sz="4000" smtClean="0"/>
              <a:t>Due Process </a:t>
            </a:r>
          </a:p>
          <a:p>
            <a:pPr eaLnBrk="1" hangingPunct="1"/>
            <a:r>
              <a:rPr lang="en-US" sz="4000" smtClean="0"/>
              <a:t>Coordination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Barriers Can Be…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for frequent meetings for training and development of model </a:t>
            </a:r>
          </a:p>
          <a:p>
            <a:pPr eaLnBrk="1" hangingPunct="1"/>
            <a:r>
              <a:rPr lang="en-US" smtClean="0"/>
              <a:t>Distinguishing the roles and responsibilities between a case facilitator and case manager</a:t>
            </a:r>
          </a:p>
          <a:p>
            <a:pPr eaLnBrk="1" hangingPunct="1"/>
            <a:r>
              <a:rPr lang="en-US" smtClean="0"/>
              <a:t>Acceptance of new processes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 Changes</a:t>
            </a:r>
          </a:p>
          <a:p>
            <a:pPr lvl="1" eaLnBrk="1" hangingPunct="1"/>
            <a:r>
              <a:rPr lang="en-US" smtClean="0"/>
              <a:t>Albert Lea started with 5 case facilitators in 1986.  Currently, Albert Lea has 8.5 </a:t>
            </a:r>
          </a:p>
          <a:p>
            <a:pPr lvl="1" eaLnBrk="1" hangingPunct="1"/>
            <a:r>
              <a:rPr lang="en-US" smtClean="0"/>
              <a:t>Waseca Area Schools started in 2004 with 3 CF’s, currently has 6 CF’s</a:t>
            </a:r>
          </a:p>
          <a:p>
            <a:pPr lvl="1" eaLnBrk="1" hangingPunct="1"/>
            <a:r>
              <a:rPr lang="en-US" smtClean="0"/>
              <a:t>St. Peter started in 2008 with 1 secondary CF, currently has 3.5 CF’s</a:t>
            </a:r>
          </a:p>
          <a:p>
            <a:pPr lvl="1" eaLnBrk="1" hangingPunct="1"/>
            <a:r>
              <a:rPr lang="en-US" smtClean="0"/>
              <a:t>Faribault started in 2009 with 3 CF’s and 5 Due Process clericals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RESULTS…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endParaRPr lang="en-US" sz="320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Increased consistency in identification of students with disabilities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Responsibilities for documentation and evaluation delegated to staff who are not providing direct instruction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Increased time for preparation of materials and direct instruction by teachers</a:t>
            </a:r>
          </a:p>
          <a:p>
            <a:pPr lvl="1" eaLnBrk="1" hangingPunct="1">
              <a:lnSpc>
                <a:spcPct val="80000"/>
              </a:lnSpc>
            </a:pPr>
            <a:endParaRPr lang="en-US" sz="3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5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RESULTS…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endParaRPr lang="en-US" sz="320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Frees up time for building administration to complete other duties when CF is the admin. designee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Allows sped director a “snap shot” of special education happenings or concerns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CF’s put out fires before they become explosions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37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RESULTS…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New changes did not disrupt the whole system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Implementing change can be difficult when learning the new roles; however, over time, the model is highly valued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Developed “experts” in profession who are also leaders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Single contact for special education in buildings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RESULTS…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924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Improved communication from district level to building level which provides consistency throughout the district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Identifying trends across the district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Increased district and state-wide test scores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Due process training streamlined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are we Today?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Facilitator Model concepts have evolved to meet the needs of the individual districts</a:t>
            </a:r>
          </a:p>
          <a:p>
            <a:pPr lvl="1" eaLnBrk="1" hangingPunct="1"/>
            <a:r>
              <a:rPr lang="en-US" smtClean="0"/>
              <a:t>Varying staff</a:t>
            </a:r>
          </a:p>
          <a:p>
            <a:pPr lvl="1" eaLnBrk="1" hangingPunct="1"/>
            <a:r>
              <a:rPr lang="en-US" smtClean="0"/>
              <a:t>Varying responsibilities</a:t>
            </a:r>
          </a:p>
          <a:p>
            <a:pPr lvl="1" eaLnBrk="1" hangingPunct="1"/>
            <a:r>
              <a:rPr lang="en-US" smtClean="0"/>
              <a:t>Varying contract language</a:t>
            </a:r>
          </a:p>
          <a:p>
            <a:pPr eaLnBrk="1" hangingPunct="1"/>
            <a:r>
              <a:rPr lang="en-US" smtClean="0"/>
              <a:t>MDE monitoring and compliance states a qualitative difference is noted in districts that have a CF model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Essence of the CF Model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4294967295"/>
          </p:nvPr>
        </p:nvSpPr>
        <p:spPr>
          <a:xfrm>
            <a:off x="609600" y="1828800"/>
            <a:ext cx="79248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smtClean="0"/>
              <a:t>Due Process Excellence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Consistency, Training, Flexibility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Building Leadership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Team Building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4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Essence of the CF Model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9248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smtClean="0"/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Interagency Collaboration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Comprehensive Evaluation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Increased instructional time –case managers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Case management workload is more balanced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 rev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Consultation/ Coordination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4000" smtClean="0"/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Ensures pre-referral interventions occur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Building contact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Problem solving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Consults with outside agencies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Problem</a:t>
            </a:r>
          </a:p>
          <a:p>
            <a:pPr eaLnBrk="1" hangingPunct="1"/>
            <a:r>
              <a:rPr lang="en-US" smtClean="0"/>
              <a:t>The Rationale for Change</a:t>
            </a:r>
          </a:p>
          <a:p>
            <a:pPr eaLnBrk="1" hangingPunct="1"/>
            <a:r>
              <a:rPr lang="en-US" smtClean="0"/>
              <a:t>The Challenge</a:t>
            </a:r>
          </a:p>
          <a:p>
            <a:pPr eaLnBrk="1" hangingPunct="1"/>
            <a:r>
              <a:rPr lang="en-US" smtClean="0"/>
              <a:t>The Results</a:t>
            </a:r>
          </a:p>
          <a:p>
            <a:pPr eaLnBrk="1" hangingPunct="1"/>
            <a:r>
              <a:rPr lang="en-US" smtClean="0"/>
              <a:t>The Model Today</a:t>
            </a:r>
          </a:p>
          <a:p>
            <a:pPr eaLnBrk="1" hangingPunct="1"/>
            <a:r>
              <a:rPr lang="en-US" smtClean="0"/>
              <a:t>Final Thoughts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Consultation/ Coordination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smtClean="0"/>
              <a:t>Facilitates building level meetings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Training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Distribution of due process forms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Monitoring and compliance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Contacts: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4294967295"/>
          </p:nvPr>
        </p:nvSpPr>
        <p:spPr>
          <a:xfrm>
            <a:off x="381000" y="1828800"/>
            <a:ext cx="8382000" cy="4191000"/>
          </a:xfrm>
        </p:spPr>
        <p:txBody>
          <a:bodyPr/>
          <a:lstStyle/>
          <a:p>
            <a:pPr eaLnBrk="1" hangingPunct="1"/>
            <a:r>
              <a:rPr lang="en-US" smtClean="0"/>
              <a:t>Tami Alphs- </a:t>
            </a:r>
            <a:r>
              <a:rPr lang="en-US" sz="2400" smtClean="0">
                <a:hlinkClick r:id="rId3"/>
              </a:rPr>
              <a:t>talphs@albertlea.k12.mn.us</a:t>
            </a:r>
            <a:endParaRPr lang="en-US" sz="2400" smtClean="0"/>
          </a:p>
          <a:p>
            <a:pPr eaLnBrk="1" hangingPunct="1"/>
            <a:r>
              <a:rPr lang="en-US" smtClean="0"/>
              <a:t>Christine Gorman- </a:t>
            </a:r>
            <a:r>
              <a:rPr lang="en-US" sz="2400" smtClean="0">
                <a:hlinkClick r:id="rId4"/>
              </a:rPr>
              <a:t>cgorman@faribault.k12.mn.us</a:t>
            </a:r>
            <a:endParaRPr lang="en-US" sz="2400" smtClean="0"/>
          </a:p>
          <a:p>
            <a:pPr eaLnBrk="1" hangingPunct="1"/>
            <a:r>
              <a:rPr lang="en-US" smtClean="0"/>
              <a:t>Julie Ladwig -</a:t>
            </a:r>
            <a:r>
              <a:rPr lang="en-US" sz="2400" smtClean="0">
                <a:hlinkClick r:id="rId5"/>
              </a:rPr>
              <a:t>ladj@waseca.k12.mn.us</a:t>
            </a:r>
            <a:endParaRPr lang="en-US" sz="2400" smtClean="0"/>
          </a:p>
          <a:p>
            <a:pPr eaLnBrk="1" hangingPunct="1"/>
            <a:r>
              <a:rPr lang="en-US" smtClean="0"/>
              <a:t>Gretchen Priebe- </a:t>
            </a:r>
            <a:r>
              <a:rPr lang="en-US" sz="2400" smtClean="0">
                <a:hlinkClick r:id="rId6"/>
              </a:rPr>
              <a:t>prig@waseca.k12.mn.us</a:t>
            </a:r>
            <a:endParaRPr lang="en-US" smtClean="0"/>
          </a:p>
          <a:p>
            <a:pPr eaLnBrk="1" hangingPunct="1"/>
            <a:r>
              <a:rPr lang="en-US" smtClean="0"/>
              <a:t>Vanessa Rotchadl-</a:t>
            </a:r>
            <a:r>
              <a:rPr lang="en-US" sz="2400" smtClean="0"/>
              <a:t> </a:t>
            </a:r>
            <a:r>
              <a:rPr lang="en-US" sz="2400" smtClean="0">
                <a:hlinkClick r:id="rId7"/>
              </a:rPr>
              <a:t>vrotchadl@faribault.k12.mn.us</a:t>
            </a:r>
            <a:endParaRPr lang="en-US" sz="2400" smtClean="0"/>
          </a:p>
          <a:p>
            <a:pPr eaLnBrk="1" hangingPunct="1"/>
            <a:r>
              <a:rPr lang="en-US" smtClean="0"/>
              <a:t>Lindsay Engberg- </a:t>
            </a:r>
            <a:r>
              <a:rPr lang="en-US" sz="2400" smtClean="0">
                <a:hlinkClick r:id="rId8"/>
              </a:rPr>
              <a:t>lengberg@faribault.k12.mn.us</a:t>
            </a:r>
            <a:endParaRPr lang="en-US" sz="2400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z="2400" b="1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600" smtClean="0"/>
              <a:t>THE PROBLEM…</a:t>
            </a:r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5000" y="2895600"/>
            <a:ext cx="3429000" cy="31242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2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4100" smtClean="0"/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762000" y="1447800"/>
            <a:ext cx="7772400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4400" b="1"/>
              <a:t>Special Education staff overwhelmed by various roles: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4000"/>
              <a:t>Evaluator	     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4000"/>
              <a:t>Teacher/caregiver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4000"/>
              <a:t>Case Manager   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4000"/>
              <a:t>Specialist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Problem…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447800"/>
            <a:ext cx="7924800" cy="4419600"/>
          </a:xfrm>
        </p:spPr>
        <p:txBody>
          <a:bodyPr/>
          <a:lstStyle/>
          <a:p>
            <a:r>
              <a:rPr lang="en-US" sz="3600" smtClean="0"/>
              <a:t>Behaviorist		</a:t>
            </a:r>
          </a:p>
          <a:p>
            <a:r>
              <a:rPr lang="en-US" sz="3600" smtClean="0"/>
              <a:t>Therapist</a:t>
            </a:r>
          </a:p>
          <a:p>
            <a:r>
              <a:rPr lang="en-US" sz="3600" smtClean="0"/>
              <a:t>Conciliator		</a:t>
            </a:r>
          </a:p>
          <a:p>
            <a:r>
              <a:rPr lang="en-US" sz="3600" smtClean="0"/>
              <a:t>Mediator</a:t>
            </a:r>
          </a:p>
          <a:p>
            <a:r>
              <a:rPr lang="en-US" sz="3600" smtClean="0"/>
              <a:t>State Accountability </a:t>
            </a:r>
          </a:p>
          <a:p>
            <a:r>
              <a:rPr lang="en-US" sz="3600" smtClean="0"/>
              <a:t>Team teaching</a:t>
            </a:r>
          </a:p>
          <a:p>
            <a:endParaRPr lang="en-US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Problem: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19200"/>
            <a:ext cx="7924800" cy="4800600"/>
          </a:xfrm>
        </p:spPr>
        <p:txBody>
          <a:bodyPr/>
          <a:lstStyle/>
          <a:p>
            <a:pPr eaLnBrk="1" hangingPunct="1"/>
            <a:r>
              <a:rPr lang="en-US" smtClean="0"/>
              <a:t>Time Study showed:</a:t>
            </a:r>
          </a:p>
          <a:p>
            <a:pPr lvl="1" eaLnBrk="1" hangingPunct="1"/>
            <a:r>
              <a:rPr lang="en-US" smtClean="0"/>
              <a:t>Less than 2/3 of service providers’ time during the school day spent in direct instruction.</a:t>
            </a:r>
          </a:p>
          <a:p>
            <a:pPr lvl="1" eaLnBrk="1" hangingPunct="1"/>
            <a:r>
              <a:rPr lang="en-US" smtClean="0"/>
              <a:t>19% of service providers' time during the school day spent in administering assessments, writing evaluation reports, attending child study meetings and consultation</a:t>
            </a:r>
          </a:p>
          <a:p>
            <a:pPr lvl="1" eaLnBrk="1" hangingPunct="1"/>
            <a:r>
              <a:rPr lang="en-US" smtClean="0"/>
              <a:t>Special Education Evaluations take between 20-40 hours each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Rationale for Change: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Need to develop a system that maximized direct instructional time at no extra cost to the school district</a:t>
            </a:r>
          </a:p>
          <a:p>
            <a:pPr eaLnBrk="1" hangingPunct="1"/>
            <a:r>
              <a:rPr lang="en-US" smtClean="0"/>
              <a:t>To develop a system that increased Due Process Compliance</a:t>
            </a:r>
          </a:p>
          <a:p>
            <a:pPr eaLnBrk="1" hangingPunct="1"/>
            <a:r>
              <a:rPr lang="en-US" smtClean="0"/>
              <a:t>Provide consistency across the district</a:t>
            </a:r>
          </a:p>
          <a:p>
            <a:pPr eaLnBrk="1" hangingPunct="1"/>
            <a:r>
              <a:rPr lang="en-US" smtClean="0"/>
              <a:t>Improve quality of special education due process procedures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Challenge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/>
            <a:r>
              <a:rPr lang="en-US" sz="3600" smtClean="0"/>
              <a:t>Set up a model with existing staff at no additional cost</a:t>
            </a:r>
          </a:p>
          <a:p>
            <a:pPr lvl="1" eaLnBrk="1" hangingPunct="1"/>
            <a:r>
              <a:rPr lang="en-US" sz="3600" smtClean="0"/>
              <a:t>Higher caseloads for case managers</a:t>
            </a:r>
          </a:p>
          <a:p>
            <a:pPr lvl="1" eaLnBrk="1" hangingPunct="1"/>
            <a:r>
              <a:rPr lang="en-US" sz="3600" smtClean="0"/>
              <a:t>Case managers willingness to change roles</a:t>
            </a:r>
          </a:p>
          <a:p>
            <a:pPr lvl="1" eaLnBrk="1" hangingPunct="1"/>
            <a:r>
              <a:rPr lang="en-US" sz="3600" smtClean="0"/>
              <a:t>Good communication systems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3600" smtClean="0"/>
          </a:p>
          <a:p>
            <a:pPr lvl="1" eaLnBrk="1" hangingPunct="1"/>
            <a:endParaRPr lang="en-US" sz="4000" smtClean="0"/>
          </a:p>
          <a:p>
            <a:pPr lvl="1" eaLnBrk="1" hangingPunct="1"/>
            <a:endParaRPr lang="en-US" sz="3600" smtClean="0"/>
          </a:p>
          <a:p>
            <a:pPr lvl="1" eaLnBrk="1" hangingPunct="1"/>
            <a:endParaRPr lang="en-US" sz="3600" smtClean="0"/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015288" cy="914400"/>
          </a:xfrm>
        </p:spPr>
        <p:txBody>
          <a:bodyPr/>
          <a:lstStyle/>
          <a:p>
            <a:pPr eaLnBrk="1" hangingPunct="1"/>
            <a:r>
              <a:rPr lang="en-US" smtClean="0"/>
              <a:t>Setting up the System….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000" b="1" smtClean="0"/>
              <a:t>Find key people to become facilitators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000" smtClean="0"/>
              <a:t>Excellent “people skills”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000" smtClean="0"/>
              <a:t>Flexible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000" smtClean="0"/>
              <a:t>Comfortable with change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000" smtClean="0"/>
              <a:t>Well organized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000" smtClean="0"/>
              <a:t>Special education experience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3600" smtClean="0"/>
              <a:t>Good writing skills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smtClean="0"/>
              <a:t>Being able to summarize information in a “parent friendly” manner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smtClean="0"/>
              <a:t>Extensive knowledge of special education laws, requirements and community 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smtClean="0"/>
              <a:t>Team leadership skills</a:t>
            </a:r>
          </a:p>
          <a:p>
            <a:pPr eaLnBrk="1" hangingPunct="1">
              <a:lnSpc>
                <a:spcPct val="90000"/>
              </a:lnSpc>
            </a:pPr>
            <a:endParaRPr lang="en-US" sz="3600" smtClean="0"/>
          </a:p>
        </p:txBody>
      </p:sp>
      <p:sp>
        <p:nvSpPr>
          <p:cNvPr id="327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Setting up the System….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32772" grpId="0"/>
    </p:bld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508</TotalTime>
  <Words>651</Words>
  <Application>Microsoft Office PowerPoint</Application>
  <PresentationFormat>On-screen Show (4:3)</PresentationFormat>
  <Paragraphs>144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Radial</vt:lpstr>
      <vt:lpstr>Case Facilitators</vt:lpstr>
      <vt:lpstr>Overview</vt:lpstr>
      <vt:lpstr>THE PROBLEM…</vt:lpstr>
      <vt:lpstr>The Problem…</vt:lpstr>
      <vt:lpstr>The Problem:</vt:lpstr>
      <vt:lpstr>Rationale for Change:</vt:lpstr>
      <vt:lpstr>The Challenge</vt:lpstr>
      <vt:lpstr>Setting up the System….</vt:lpstr>
      <vt:lpstr>Setting up the System….</vt:lpstr>
      <vt:lpstr>Barriers Can Be…</vt:lpstr>
      <vt:lpstr>Results</vt:lpstr>
      <vt:lpstr>RESULTS…</vt:lpstr>
      <vt:lpstr>RESULTS…</vt:lpstr>
      <vt:lpstr>RESULTS…</vt:lpstr>
      <vt:lpstr>RESULTS…</vt:lpstr>
      <vt:lpstr>Where are we Today?</vt:lpstr>
      <vt:lpstr>The Essence of the CF Model</vt:lpstr>
      <vt:lpstr>The Essence of the CF Model</vt:lpstr>
      <vt:lpstr>Consultation/ Coordination</vt:lpstr>
      <vt:lpstr>Consultation/ Coordination</vt:lpstr>
      <vt:lpstr>Contacts:</vt:lpstr>
    </vt:vector>
  </TitlesOfParts>
  <Company>Albert Lea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Facilitators:  A Best Practice Model for Evaluation, Due Process and Coordination</dc:title>
  <dc:creator>Computer Support</dc:creator>
  <cp:lastModifiedBy>Tech Support</cp:lastModifiedBy>
  <cp:revision>34</cp:revision>
  <dcterms:created xsi:type="dcterms:W3CDTF">2012-01-18T19:32:06Z</dcterms:created>
  <dcterms:modified xsi:type="dcterms:W3CDTF">2012-04-20T15:47:26Z</dcterms:modified>
</cp:coreProperties>
</file>