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17" r:id="rId1"/>
  </p:sldMasterIdLst>
  <p:notesMasterIdLst>
    <p:notesMasterId r:id="rId23"/>
  </p:notesMasterIdLst>
  <p:handoutMasterIdLst>
    <p:handoutMasterId r:id="rId24"/>
  </p:handoutMasterIdLst>
  <p:sldIdLst>
    <p:sldId id="277" r:id="rId2"/>
    <p:sldId id="257" r:id="rId3"/>
    <p:sldId id="258" r:id="rId4"/>
    <p:sldId id="283" r:id="rId5"/>
    <p:sldId id="259" r:id="rId6"/>
    <p:sldId id="260" r:id="rId7"/>
    <p:sldId id="261" r:id="rId8"/>
    <p:sldId id="262" r:id="rId9"/>
    <p:sldId id="278" r:id="rId10"/>
    <p:sldId id="263" r:id="rId11"/>
    <p:sldId id="264" r:id="rId12"/>
    <p:sldId id="276" r:id="rId13"/>
    <p:sldId id="279" r:id="rId14"/>
    <p:sldId id="265" r:id="rId15"/>
    <p:sldId id="280" r:id="rId16"/>
    <p:sldId id="266" r:id="rId17"/>
    <p:sldId id="267" r:id="rId18"/>
    <p:sldId id="281" r:id="rId19"/>
    <p:sldId id="269" r:id="rId20"/>
    <p:sldId id="282" r:id="rId21"/>
    <p:sldId id="275" r:id="rId22"/>
  </p:sldIdLst>
  <p:sldSz cx="9144000" cy="6858000" type="screen4x3"/>
  <p:notesSz cx="6985000" cy="9271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notesView">
  <p:normalViewPr snapVertSplitter="1" vertBarState="minimized" horzBarState="maximized">
    <p:restoredLeft sz="15617" autoAdjust="0"/>
    <p:restoredTop sz="94766" autoAdjust="0"/>
  </p:normalViewPr>
  <p:slideViewPr>
    <p:cSldViewPr>
      <p:cViewPr varScale="1">
        <p:scale>
          <a:sx n="43" d="100"/>
          <a:sy n="43" d="100"/>
        </p:scale>
        <p:origin x="-109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>
        <p:scale>
          <a:sx n="100" d="100"/>
          <a:sy n="100" d="100"/>
        </p:scale>
        <p:origin x="-828" y="1140"/>
      </p:cViewPr>
      <p:guideLst>
        <p:guide orient="horz" pos="2920"/>
        <p:guide pos="220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47" tIns="45574" rIns="91147" bIns="45574" numCol="1" anchor="t" anchorCtr="0" compatLnSpc="1">
            <a:prstTxWarp prst="textNoShape">
              <a:avLst/>
            </a:prstTxWarp>
          </a:bodyPr>
          <a:lstStyle>
            <a:lvl1pPr defTabSz="911225" eaLnBrk="0" hangingPunct="0">
              <a:defRPr sz="1200"/>
            </a:lvl1pPr>
          </a:lstStyle>
          <a:p>
            <a:endParaRPr lang="en-US"/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56050" y="0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47" tIns="45574" rIns="91147" bIns="45574" numCol="1" anchor="t" anchorCtr="0" compatLnSpc="1">
            <a:prstTxWarp prst="textNoShape">
              <a:avLst/>
            </a:prstTxWarp>
          </a:bodyPr>
          <a:lstStyle>
            <a:lvl1pPr algn="r" defTabSz="911225" eaLnBrk="0" hangingPunct="0">
              <a:defRPr sz="1200"/>
            </a:lvl1pPr>
          </a:lstStyle>
          <a:p>
            <a:fld id="{7DCE9A18-660C-4F49-9494-0860D823990A}" type="datetimeFigureOut">
              <a:rPr lang="en-US"/>
              <a:pPr/>
              <a:t>4/20/2012</a:t>
            </a:fld>
            <a:endParaRPr lang="en-US"/>
          </a:p>
        </p:txBody>
      </p:sp>
      <p:sp>
        <p:nvSpPr>
          <p:cNvPr id="3482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05863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47" tIns="45574" rIns="91147" bIns="45574" numCol="1" anchor="b" anchorCtr="0" compatLnSpc="1">
            <a:prstTxWarp prst="textNoShape">
              <a:avLst/>
            </a:prstTxWarp>
          </a:bodyPr>
          <a:lstStyle>
            <a:lvl1pPr defTabSz="911225" eaLnBrk="0" hangingPunct="0">
              <a:defRPr sz="1200"/>
            </a:lvl1pPr>
          </a:lstStyle>
          <a:p>
            <a:endParaRPr lang="en-US"/>
          </a:p>
        </p:txBody>
      </p:sp>
      <p:sp>
        <p:nvSpPr>
          <p:cNvPr id="3482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56050" y="8805863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47" tIns="45574" rIns="91147" bIns="45574" numCol="1" anchor="b" anchorCtr="0" compatLnSpc="1">
            <a:prstTxWarp prst="textNoShape">
              <a:avLst/>
            </a:prstTxWarp>
          </a:bodyPr>
          <a:lstStyle>
            <a:lvl1pPr algn="r" defTabSz="911225" eaLnBrk="0" hangingPunct="0">
              <a:defRPr sz="1200"/>
            </a:lvl1pPr>
          </a:lstStyle>
          <a:p>
            <a:fld id="{BC9C18F3-07A9-4D68-B96C-919D476C089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541366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47" tIns="45574" rIns="91147" bIns="45574" numCol="1" anchor="t" anchorCtr="0" compatLnSpc="1">
            <a:prstTxWarp prst="textNoShape">
              <a:avLst/>
            </a:prstTxWarp>
          </a:bodyPr>
          <a:lstStyle>
            <a:lvl1pPr defTabSz="911225" eaLnBrk="0" hangingPunct="0">
              <a:defRPr sz="1200"/>
            </a:lvl1pPr>
          </a:lstStyle>
          <a:p>
            <a:endParaRPr lang="en-US"/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56050" y="0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47" tIns="45574" rIns="91147" bIns="45574" numCol="1" anchor="t" anchorCtr="0" compatLnSpc="1">
            <a:prstTxWarp prst="textNoShape">
              <a:avLst/>
            </a:prstTxWarp>
          </a:bodyPr>
          <a:lstStyle>
            <a:lvl1pPr algn="r" defTabSz="911225" eaLnBrk="0" hangingPunct="0">
              <a:defRPr sz="1200"/>
            </a:lvl1pPr>
          </a:lstStyle>
          <a:p>
            <a:fld id="{FFC367BA-D173-4BA7-AD80-803C389ED174}" type="datetimeFigureOut">
              <a:rPr lang="en-US"/>
              <a:pPr/>
              <a:t>4/20/2012</a:t>
            </a:fld>
            <a:endParaRPr lang="en-US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74750" y="695325"/>
            <a:ext cx="4635500" cy="34766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891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98500" y="4403725"/>
            <a:ext cx="5588000" cy="417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47" tIns="45574" rIns="91147" bIns="4557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3891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05863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47" tIns="45574" rIns="91147" bIns="45574" numCol="1" anchor="b" anchorCtr="0" compatLnSpc="1">
            <a:prstTxWarp prst="textNoShape">
              <a:avLst/>
            </a:prstTxWarp>
          </a:bodyPr>
          <a:lstStyle>
            <a:lvl1pPr defTabSz="911225" eaLnBrk="0" hangingPunct="0">
              <a:defRPr sz="1200"/>
            </a:lvl1pPr>
          </a:lstStyle>
          <a:p>
            <a:endParaRPr lang="en-US"/>
          </a:p>
        </p:txBody>
      </p:sp>
      <p:sp>
        <p:nvSpPr>
          <p:cNvPr id="3891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56050" y="8805863"/>
            <a:ext cx="3027363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147" tIns="45574" rIns="91147" bIns="45574" numCol="1" anchor="b" anchorCtr="0" compatLnSpc="1">
            <a:prstTxWarp prst="textNoShape">
              <a:avLst/>
            </a:prstTxWarp>
          </a:bodyPr>
          <a:lstStyle>
            <a:lvl1pPr algn="r" defTabSz="911225" eaLnBrk="0" hangingPunct="0">
              <a:defRPr sz="1200"/>
            </a:lvl1pPr>
          </a:lstStyle>
          <a:p>
            <a:fld id="{10F9963F-AB98-407C-B464-13365AE2D19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32131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6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Julie will start out with basic description</a:t>
            </a: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18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Vanessa</a:t>
            </a: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6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Vanessa</a:t>
            </a: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Vanessa</a:t>
            </a: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Christine</a:t>
            </a: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0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Christine</a:t>
            </a: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58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Christine</a:t>
            </a: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6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Lindsay, Tami &amp; Julie</a:t>
            </a:r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Lindsay</a:t>
            </a:r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Lindsay</a:t>
            </a:r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0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Tami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Julie---agenda for the day</a:t>
            </a:r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8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Tami</a:t>
            </a:r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46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Gretchen will talk about PROBLEM</a:t>
            </a: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0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Gretchen</a:t>
            </a: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78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Gretchen</a:t>
            </a: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6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Gretchen</a:t>
            </a: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Tami</a:t>
            </a: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Tami</a:t>
            </a: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0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Tami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927100"/>
            <a:ext cx="8991600" cy="4495800"/>
            <a:chOff x="0" y="584"/>
            <a:chExt cx="5664" cy="2832"/>
          </a:xfrm>
        </p:grpSpPr>
        <p:sp>
          <p:nvSpPr>
            <p:cNvPr id="5" name="AutoShape 3"/>
            <p:cNvSpPr>
              <a:spLocks noChangeArrowheads="1"/>
            </p:cNvSpPr>
            <p:nvPr userDrawn="1"/>
          </p:nvSpPr>
          <p:spPr bwMode="auto">
            <a:xfrm>
              <a:off x="432" y="1304"/>
              <a:ext cx="4656" cy="2112"/>
            </a:xfrm>
            <a:prstGeom prst="roundRect">
              <a:avLst>
                <a:gd name="adj" fmla="val 16667"/>
              </a:avLst>
            </a:prstGeom>
            <a:noFill/>
            <a:ln w="50800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>
                <a:latin typeface="Times New Roman" pitchFamily="18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 userDrawn="1"/>
          </p:nvSpPr>
          <p:spPr bwMode="blackWhite">
            <a:xfrm>
              <a:off x="144" y="584"/>
              <a:ext cx="4512" cy="624"/>
            </a:xfrm>
            <a:prstGeom prst="rect">
              <a:avLst/>
            </a:prstGeom>
            <a:solidFill>
              <a:schemeClr val="bg1"/>
            </a:solidFill>
            <a:ln w="57150">
              <a:solidFill>
                <a:schemeClr val="bg2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>
                <a:latin typeface="Times New Roman" pitchFamily="18" charset="0"/>
              </a:endParaRPr>
            </a:p>
          </p:txBody>
        </p:sp>
        <p:sp>
          <p:nvSpPr>
            <p:cNvPr id="7" name="AutoShape 5"/>
            <p:cNvSpPr>
              <a:spLocks noChangeArrowheads="1"/>
            </p:cNvSpPr>
            <p:nvPr userDrawn="1"/>
          </p:nvSpPr>
          <p:spPr bwMode="blackWhite">
            <a:xfrm>
              <a:off x="0" y="872"/>
              <a:ext cx="5664" cy="1152"/>
            </a:xfrm>
            <a:custGeom>
              <a:avLst/>
              <a:gdLst>
                <a:gd name="G0" fmla="+- 1000 0 0"/>
                <a:gd name="G1" fmla="+- 1000 0 0"/>
                <a:gd name="G2" fmla="+- G0 0 G1"/>
                <a:gd name="G3" fmla="*/ G1 1 2"/>
                <a:gd name="G4" fmla="+- G0 0 G3"/>
                <a:gd name="T0" fmla="*/ 0 w 1000"/>
                <a:gd name="T1" fmla="*/ 0 h 1000"/>
                <a:gd name="T2" fmla="*/ G4 w 1000"/>
                <a:gd name="T3" fmla="*/ G1 h 1000"/>
              </a:gdLst>
              <a:ahLst/>
              <a:cxnLst>
                <a:cxn ang="0">
                  <a:pos x="0" y="0"/>
                </a:cxn>
                <a:cxn ang="0">
                  <a:pos x="4416" y="0"/>
                </a:cxn>
                <a:cxn ang="0">
                  <a:pos x="4917" y="500"/>
                </a:cxn>
                <a:cxn ang="0">
                  <a:pos x="4417" y="1000"/>
                </a:cxn>
                <a:cxn ang="0">
                  <a:pos x="0" y="1000"/>
                </a:cxn>
              </a:cxnLst>
              <a:rect l="T0" t="T1" r="T2" b="T3"/>
              <a:pathLst>
                <a:path w="4917" h="1000">
                  <a:moveTo>
                    <a:pt x="0" y="0"/>
                  </a:moveTo>
                  <a:lnTo>
                    <a:pt x="4416" y="0"/>
                  </a:lnTo>
                  <a:cubicBezTo>
                    <a:pt x="4693" y="0"/>
                    <a:pt x="4917" y="223"/>
                    <a:pt x="4917" y="500"/>
                  </a:cubicBezTo>
                  <a:cubicBezTo>
                    <a:pt x="4917" y="776"/>
                    <a:pt x="4693" y="999"/>
                    <a:pt x="4417" y="1000"/>
                  </a:cubicBezTo>
                  <a:lnTo>
                    <a:pt x="0" y="100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 sz="2400">
                <a:latin typeface="Times New Roman" pitchFamily="18" charset="0"/>
              </a:endParaRPr>
            </a:p>
          </p:txBody>
        </p:sp>
        <p:sp>
          <p:nvSpPr>
            <p:cNvPr id="8" name="Line 6"/>
            <p:cNvSpPr>
              <a:spLocks noChangeShapeType="1"/>
            </p:cNvSpPr>
            <p:nvPr userDrawn="1"/>
          </p:nvSpPr>
          <p:spPr bwMode="auto">
            <a:xfrm>
              <a:off x="0" y="1928"/>
              <a:ext cx="5232" cy="0"/>
            </a:xfrm>
            <a:prstGeom prst="line">
              <a:avLst/>
            </a:prstGeom>
            <a:noFill/>
            <a:ln w="508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en-US"/>
            </a:p>
          </p:txBody>
        </p:sp>
      </p:grpSp>
      <p:sp>
        <p:nvSpPr>
          <p:cNvPr id="3072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28600" y="1427163"/>
            <a:ext cx="8077200" cy="1609725"/>
          </a:xfrm>
        </p:spPr>
        <p:txBody>
          <a:bodyPr/>
          <a:lstStyle>
            <a:lvl1pPr>
              <a:defRPr sz="46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28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1066800" y="3441700"/>
            <a:ext cx="6629400" cy="16764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9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8400"/>
            <a:ext cx="2133600" cy="47148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BFBB39-893C-45DA-9F75-1819EF9AFD21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10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3163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133600" cy="47148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D32D21-5722-4CB0-9991-855BE4899A4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 spd="slow">
    <p:pull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AF90FF-3F63-4DB5-A263-575697D16D8F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77F0F3-3234-43CD-BF13-F1071CF003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450013" y="228600"/>
            <a:ext cx="2084387" cy="5791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5263" y="228600"/>
            <a:ext cx="6102350" cy="57912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ED453A-4127-4F3F-844C-65E9CA1C92B4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76E2B5D-1FF5-4539-8A19-A955DD136A5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BF888C-2A8E-4229-B3B3-09A06C1CDE0E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1C0336-1F9C-416E-8C1C-D4078CB680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7BBFB79-3712-46B3-A311-D0235F92ED81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A4F2BD-80F3-423E-BC24-B2F6A871A35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0"/>
            <a:ext cx="3886200" cy="4419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3886200" cy="4419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AC8BEC8-90A2-4982-BFE6-DA71AF2DBC79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1D617D-58C6-47D2-AA00-E1B0A4EC94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12FEFE-AAE0-4628-9FFD-C17B8BEFD705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8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DE9A0A0-59E0-4B7B-9776-C6B1B2E3EA5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16D355-B7C1-42EF-8D30-A3504F8DECCA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0E90BB-A6F2-4FBD-88C1-78C23CD4992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572BF5-9F29-4377-ABE9-CD3482020D93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9B30FF-1330-4F63-A1B9-BF84EF2C3D5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C7F3B3-3557-4817-8ECC-A9510DA3D4DC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A12663-FD3D-48A7-945B-0784C57EAAF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F9F322-E317-437A-8F02-B73D2204243C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FA064D-E8D4-437F-88C0-8D3FE131179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152400"/>
            <a:ext cx="8686800" cy="6096000"/>
            <a:chOff x="0" y="96"/>
            <a:chExt cx="5472" cy="3840"/>
          </a:xfrm>
        </p:grpSpPr>
        <p:sp>
          <p:nvSpPr>
            <p:cNvPr id="29699" name="AutoShape 3"/>
            <p:cNvSpPr>
              <a:spLocks noChangeArrowheads="1"/>
            </p:cNvSpPr>
            <p:nvPr/>
          </p:nvSpPr>
          <p:spPr bwMode="auto">
            <a:xfrm>
              <a:off x="240" y="336"/>
              <a:ext cx="5232" cy="3600"/>
            </a:xfrm>
            <a:prstGeom prst="roundRect">
              <a:avLst>
                <a:gd name="adj" fmla="val 13727"/>
              </a:avLst>
            </a:prstGeom>
            <a:noFill/>
            <a:ln w="50800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>
                <a:latin typeface="Times New Roman" pitchFamily="18" charset="0"/>
              </a:endParaRPr>
            </a:p>
          </p:txBody>
        </p:sp>
        <p:sp>
          <p:nvSpPr>
            <p:cNvPr id="29700" name="AutoShape 4"/>
            <p:cNvSpPr>
              <a:spLocks noChangeArrowheads="1"/>
            </p:cNvSpPr>
            <p:nvPr/>
          </p:nvSpPr>
          <p:spPr bwMode="blackWhite">
            <a:xfrm>
              <a:off x="0" y="96"/>
              <a:ext cx="5376" cy="768"/>
            </a:xfrm>
            <a:custGeom>
              <a:avLst/>
              <a:gdLst>
                <a:gd name="G0" fmla="+- 1000 0 0"/>
                <a:gd name="G1" fmla="+- 1000 0 0"/>
                <a:gd name="G2" fmla="+- G0 0 G1"/>
                <a:gd name="G3" fmla="*/ G1 1 2"/>
                <a:gd name="G4" fmla="+- G0 0 G3"/>
                <a:gd name="T0" fmla="*/ 0 w 1000"/>
                <a:gd name="T1" fmla="*/ 0 h 1000"/>
                <a:gd name="T2" fmla="*/ G4 w 1000"/>
                <a:gd name="T3" fmla="*/ G1 h 1000"/>
              </a:gdLst>
              <a:ahLst/>
              <a:cxnLst>
                <a:cxn ang="0">
                  <a:pos x="0" y="0"/>
                </a:cxn>
                <a:cxn ang="0">
                  <a:pos x="6499" y="0"/>
                </a:cxn>
                <a:cxn ang="0">
                  <a:pos x="7000" y="500"/>
                </a:cxn>
                <a:cxn ang="0">
                  <a:pos x="6500" y="1000"/>
                </a:cxn>
                <a:cxn ang="0">
                  <a:pos x="0" y="1000"/>
                </a:cxn>
              </a:cxnLst>
              <a:rect l="T0" t="T1" r="T2" b="T3"/>
              <a:pathLst>
                <a:path w="7000" h="1000">
                  <a:moveTo>
                    <a:pt x="0" y="0"/>
                  </a:moveTo>
                  <a:lnTo>
                    <a:pt x="6499" y="0"/>
                  </a:lnTo>
                  <a:cubicBezTo>
                    <a:pt x="6776" y="0"/>
                    <a:pt x="7000" y="223"/>
                    <a:pt x="7000" y="500"/>
                  </a:cubicBezTo>
                  <a:cubicBezTo>
                    <a:pt x="7000" y="776"/>
                    <a:pt x="6776" y="999"/>
                    <a:pt x="6500" y="1000"/>
                  </a:cubicBezTo>
                  <a:lnTo>
                    <a:pt x="0" y="100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 sz="2400">
                <a:latin typeface="Times New Roman" pitchFamily="18" charset="0"/>
              </a:endParaRPr>
            </a:p>
          </p:txBody>
        </p:sp>
        <p:sp>
          <p:nvSpPr>
            <p:cNvPr id="29701" name="Line 5"/>
            <p:cNvSpPr>
              <a:spLocks noChangeShapeType="1"/>
            </p:cNvSpPr>
            <p:nvPr/>
          </p:nvSpPr>
          <p:spPr bwMode="auto">
            <a:xfrm>
              <a:off x="0" y="768"/>
              <a:ext cx="5088" cy="0"/>
            </a:xfrm>
            <a:prstGeom prst="line">
              <a:avLst/>
            </a:prstGeom>
            <a:noFill/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en-US"/>
            </a:p>
          </p:txBody>
        </p:sp>
      </p:grpSp>
      <p:sp>
        <p:nvSpPr>
          <p:cNvPr id="1027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195263" y="228600"/>
            <a:ext cx="8015287" cy="91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8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600200"/>
            <a:ext cx="7924800" cy="441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9704" name="Rectangle 8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fld id="{38038F02-E933-4777-B638-EBAAF272E3B3}" type="datetimeFigureOut">
              <a:rPr lang="en-US"/>
              <a:pPr>
                <a:defRPr/>
              </a:pPr>
              <a:t>4/20/2012</a:t>
            </a:fld>
            <a:endParaRPr lang="en-US"/>
          </a:p>
        </p:txBody>
      </p:sp>
      <p:sp>
        <p:nvSpPr>
          <p:cNvPr id="29705" name="Rectangle 9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9706" name="Rectangle 1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 Black" pitchFamily="34" charset="0"/>
              </a:defRPr>
            </a:lvl1pPr>
          </a:lstStyle>
          <a:p>
            <a:pPr>
              <a:defRPr/>
            </a:pPr>
            <a:fld id="{42D1BFF7-56EE-4CA5-AC2E-E43E0FE80BD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9" r:id="rId1"/>
    <p:sldLayoutId id="2147483828" r:id="rId2"/>
    <p:sldLayoutId id="2147483827" r:id="rId3"/>
    <p:sldLayoutId id="2147483826" r:id="rId4"/>
    <p:sldLayoutId id="2147483825" r:id="rId5"/>
    <p:sldLayoutId id="2147483824" r:id="rId6"/>
    <p:sldLayoutId id="2147483823" r:id="rId7"/>
    <p:sldLayoutId id="2147483822" r:id="rId8"/>
    <p:sldLayoutId id="2147483821" r:id="rId9"/>
    <p:sldLayoutId id="2147483820" r:id="rId10"/>
    <p:sldLayoutId id="2147483819" r:id="rId11"/>
  </p:sldLayoutIdLst>
  <p:transition spd="slow">
    <p:pull/>
  </p:transition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l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l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itchFamily="2" charset="2"/>
        <a:buChar char="l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8" Type="http://schemas.openxmlformats.org/officeDocument/2006/relationships/hyperlink" Target="mailto:lengberg@faribault.k12.mn.us" TargetMode="External"/><Relationship Id="rId3" Type="http://schemas.openxmlformats.org/officeDocument/2006/relationships/hyperlink" Target="mailto:talphs@albertlea.k12.mn.us" TargetMode="External"/><Relationship Id="rId7" Type="http://schemas.openxmlformats.org/officeDocument/2006/relationships/hyperlink" Target="mailto:vrotchadl@faribault.k12.mn.us" TargetMode="External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Relationship Id="rId6" Type="http://schemas.openxmlformats.org/officeDocument/2006/relationships/hyperlink" Target="mailto:prig@waseca.k12.mn.us" TargetMode="External"/><Relationship Id="rId5" Type="http://schemas.openxmlformats.org/officeDocument/2006/relationships/hyperlink" Target="mailto:Ladwig-ladj@waseca.k12.mn.us" TargetMode="External"/><Relationship Id="rId4" Type="http://schemas.openxmlformats.org/officeDocument/2006/relationships/hyperlink" Target="mailto:cgorman@faribault.k12.mn.us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5000" b="1" smtClean="0"/>
              <a:t>Case Facilitators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buFont typeface="Wingdings" pitchFamily="2" charset="2"/>
              <a:buNone/>
            </a:pPr>
            <a:r>
              <a:rPr lang="en-US" sz="4000" smtClean="0"/>
              <a:t>A Best Practice Model for:</a:t>
            </a:r>
          </a:p>
          <a:p>
            <a:pPr algn="ctr" eaLnBrk="1" hangingPunct="1">
              <a:buFont typeface="Wingdings" pitchFamily="2" charset="2"/>
              <a:buNone/>
            </a:pPr>
            <a:endParaRPr lang="en-US" sz="4000" smtClean="0"/>
          </a:p>
          <a:p>
            <a:pPr eaLnBrk="1" hangingPunct="1"/>
            <a:r>
              <a:rPr lang="en-US" sz="4000" smtClean="0"/>
              <a:t>Evaluation</a:t>
            </a:r>
          </a:p>
          <a:p>
            <a:pPr eaLnBrk="1" hangingPunct="1"/>
            <a:r>
              <a:rPr lang="en-US" sz="4000" smtClean="0"/>
              <a:t>Due Process </a:t>
            </a:r>
          </a:p>
          <a:p>
            <a:pPr eaLnBrk="1" hangingPunct="1"/>
            <a:r>
              <a:rPr lang="en-US" sz="4000" smtClean="0"/>
              <a:t>Coordination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17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17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17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17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746" grpId="0"/>
      <p:bldP spid="31747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Barriers Can Be…</a:t>
            </a:r>
          </a:p>
        </p:txBody>
      </p:sp>
      <p:sp>
        <p:nvSpPr>
          <p:cNvPr id="33794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Time for frequent meetings for training and development of model </a:t>
            </a:r>
          </a:p>
          <a:p>
            <a:pPr eaLnBrk="1" hangingPunct="1"/>
            <a:r>
              <a:rPr lang="en-US" smtClean="0"/>
              <a:t>Distinguishing the roles and responsibilities between a case facilitator and case manager</a:t>
            </a:r>
          </a:p>
          <a:p>
            <a:pPr eaLnBrk="1" hangingPunct="1"/>
            <a:r>
              <a:rPr lang="en-US" smtClean="0"/>
              <a:t>Acceptance of new processes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mph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>
                                        <p:cTn id="6" dur="500" fill="hold"/>
                                        <p:tgtEl>
                                          <p:spTgt spid="20481"/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1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Results</a:t>
            </a:r>
          </a:p>
        </p:txBody>
      </p:sp>
      <p:sp>
        <p:nvSpPr>
          <p:cNvPr id="35842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Program Changes</a:t>
            </a:r>
          </a:p>
          <a:p>
            <a:pPr lvl="1" eaLnBrk="1" hangingPunct="1"/>
            <a:r>
              <a:rPr lang="en-US" smtClean="0"/>
              <a:t>Albert Lea started with 5 case facilitators in 1986.  Currently, Albert Lea has 8.5 </a:t>
            </a:r>
          </a:p>
          <a:p>
            <a:pPr lvl="1" eaLnBrk="1" hangingPunct="1"/>
            <a:r>
              <a:rPr lang="en-US" smtClean="0"/>
              <a:t>Waseca Area Schools started in 2004 with 3 CF’s, currently has 6 CF’s</a:t>
            </a:r>
          </a:p>
          <a:p>
            <a:pPr lvl="1" eaLnBrk="1" hangingPunct="1"/>
            <a:r>
              <a:rPr lang="en-US" smtClean="0"/>
              <a:t>St. Peter started in 2008 with 1 secondary CF, currently has 3.5 CF’s</a:t>
            </a:r>
          </a:p>
          <a:p>
            <a:pPr lvl="1" eaLnBrk="1" hangingPunct="1"/>
            <a:r>
              <a:rPr lang="en-US" smtClean="0"/>
              <a:t>Faribault started in 2009 with 3 CF’s and 5 Due Process clericals</a:t>
            </a:r>
          </a:p>
          <a:p>
            <a:pPr lvl="1" eaLnBrk="1" hangingPunct="1">
              <a:buFont typeface="Wingdings" pitchFamily="2" charset="2"/>
              <a:buNone/>
            </a:pPr>
            <a:endParaRPr lang="en-US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500"/>
                                        <p:tgtEl>
                                          <p:spTgt spid="2150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" dur="250" autoRev="1" fill="hold"/>
                                        <p:tgtEl>
                                          <p:spTgt spid="2150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05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RESULTS…</a:t>
            </a:r>
          </a:p>
        </p:txBody>
      </p:sp>
      <p:sp>
        <p:nvSpPr>
          <p:cNvPr id="37890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lvl="1" eaLnBrk="1" hangingPunct="1">
              <a:lnSpc>
                <a:spcPct val="80000"/>
              </a:lnSpc>
            </a:pPr>
            <a:endParaRPr lang="en-US" sz="3200" smtClean="0"/>
          </a:p>
          <a:p>
            <a:pPr lvl="1" eaLnBrk="1" hangingPunct="1">
              <a:lnSpc>
                <a:spcPct val="80000"/>
              </a:lnSpc>
            </a:pPr>
            <a:r>
              <a:rPr lang="en-US" sz="3200" smtClean="0"/>
              <a:t>Increased consistency in identification of students with disabilities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3200" smtClean="0"/>
              <a:t>Responsibilities for documentation and evaluation delegated to staff who are not providing direct instruction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3200" smtClean="0"/>
              <a:t>Increased time for preparation of materials and direct instruction by teachers</a:t>
            </a:r>
          </a:p>
          <a:p>
            <a:pPr lvl="1" eaLnBrk="1" hangingPunct="1">
              <a:lnSpc>
                <a:spcPct val="80000"/>
              </a:lnSpc>
            </a:pPr>
            <a:endParaRPr lang="en-US" sz="320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500"/>
                                        <p:tgtEl>
                                          <p:spTgt spid="2252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" dur="250" autoRev="1" fill="hold"/>
                                        <p:tgtEl>
                                          <p:spTgt spid="2252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29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RESULTS…</a:t>
            </a:r>
          </a:p>
        </p:txBody>
      </p:sp>
      <p:sp>
        <p:nvSpPr>
          <p:cNvPr id="39938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 eaLnBrk="1" hangingPunct="1">
              <a:lnSpc>
                <a:spcPct val="80000"/>
              </a:lnSpc>
            </a:pPr>
            <a:endParaRPr lang="en-US" sz="3200" smtClean="0"/>
          </a:p>
          <a:p>
            <a:pPr lvl="1" eaLnBrk="1" hangingPunct="1">
              <a:lnSpc>
                <a:spcPct val="80000"/>
              </a:lnSpc>
            </a:pPr>
            <a:r>
              <a:rPr lang="en-US" sz="3200" smtClean="0"/>
              <a:t>Frees up time for building administration to complete other duties when CF is the admin. designee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3200" smtClean="0"/>
              <a:t>Allows sped director a “snap shot” of special education happenings or concerns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3200" smtClean="0"/>
              <a:t>CF’s put out fires before they become explosions</a:t>
            </a:r>
          </a:p>
          <a:p>
            <a:pPr eaLnBrk="1" hangingPunct="1"/>
            <a:endParaRPr lang="en-US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500"/>
                                        <p:tgtEl>
                                          <p:spTgt spid="3379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" dur="250" autoRev="1" fill="hold"/>
                                        <p:tgtEl>
                                          <p:spTgt spid="3379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3794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RESULTS…</a:t>
            </a:r>
          </a:p>
        </p:txBody>
      </p:sp>
      <p:sp>
        <p:nvSpPr>
          <p:cNvPr id="41986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endParaRPr lang="en-US" smtClean="0"/>
          </a:p>
          <a:p>
            <a:pPr eaLnBrk="1" hangingPunct="1">
              <a:lnSpc>
                <a:spcPct val="80000"/>
              </a:lnSpc>
            </a:pPr>
            <a:r>
              <a:rPr lang="en-US" smtClean="0"/>
              <a:t>New changes did not disrupt the whole system</a:t>
            </a:r>
          </a:p>
          <a:p>
            <a:pPr eaLnBrk="1" hangingPunct="1">
              <a:lnSpc>
                <a:spcPct val="80000"/>
              </a:lnSpc>
            </a:pPr>
            <a:r>
              <a:rPr lang="en-US" smtClean="0"/>
              <a:t>Implementing change can be difficult when learning the new roles; however, over time, the model is highly valued</a:t>
            </a:r>
          </a:p>
          <a:p>
            <a:pPr eaLnBrk="1" hangingPunct="1">
              <a:lnSpc>
                <a:spcPct val="80000"/>
              </a:lnSpc>
            </a:pPr>
            <a:r>
              <a:rPr lang="en-US" smtClean="0"/>
              <a:t>Developed “experts” in profession who are also leaders</a:t>
            </a:r>
          </a:p>
          <a:p>
            <a:pPr eaLnBrk="1" hangingPunct="1">
              <a:lnSpc>
                <a:spcPct val="80000"/>
              </a:lnSpc>
            </a:pPr>
            <a:r>
              <a:rPr lang="en-US" smtClean="0"/>
              <a:t>Single contact for special education in buildings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endParaRPr lang="en-US" smtClean="0"/>
          </a:p>
          <a:p>
            <a:pPr eaLnBrk="1" hangingPunct="1">
              <a:lnSpc>
                <a:spcPct val="80000"/>
              </a:lnSpc>
            </a:pPr>
            <a:endParaRPr lang="en-US" sz="2700" smtClean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35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53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RESULTS…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05000"/>
            <a:ext cx="7924800" cy="4114800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mtClean="0"/>
              <a:t>Improved communication from district level to building level which provides consistency throughout the district</a:t>
            </a:r>
          </a:p>
          <a:p>
            <a:pPr eaLnBrk="1" hangingPunct="1">
              <a:lnSpc>
                <a:spcPct val="80000"/>
              </a:lnSpc>
            </a:pPr>
            <a:r>
              <a:rPr lang="en-US" smtClean="0"/>
              <a:t>Identifying trends across the district</a:t>
            </a:r>
          </a:p>
          <a:p>
            <a:pPr eaLnBrk="1" hangingPunct="1">
              <a:lnSpc>
                <a:spcPct val="80000"/>
              </a:lnSpc>
            </a:pPr>
            <a:r>
              <a:rPr lang="en-US" smtClean="0"/>
              <a:t>Increased district and state-wide test scores</a:t>
            </a:r>
          </a:p>
          <a:p>
            <a:pPr eaLnBrk="1" hangingPunct="1">
              <a:lnSpc>
                <a:spcPct val="80000"/>
              </a:lnSpc>
            </a:pPr>
            <a:r>
              <a:rPr lang="en-US" smtClean="0"/>
              <a:t>Due process training streamlined</a:t>
            </a:r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30000">
                                          <p:val>
                                            <p:strVal val="#ppt_h/2"/>
                                          </p:val>
                                        </p:tav>
                                        <p:tav tm="40000">
                                          <p:val>
                                            <p:strVal val="#ppt_h"/>
                                          </p:val>
                                        </p:tav>
                                        <p:tav tm="50000">
                                          <p:val>
                                            <p:strVal val="#ppt_h/2"/>
                                          </p:val>
                                        </p:tav>
                                        <p:tav tm="60000">
                                          <p:val>
                                            <p:strVal val="#ppt_h"/>
                                          </p:val>
                                        </p:tav>
                                        <p:tav tm="69900">
                                          <p:val>
                                            <p:strVal val="#ppt_h/2"/>
                                          </p:val>
                                        </p:tav>
                                        <p:tav tm="8000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5"/>
                                          </p:val>
                                        </p:tav>
                                        <p:tav tm="20000">
                                          <p:val>
                                            <p:strVal val="#ppt_y-.2"/>
                                          </p:val>
                                        </p:tav>
                                        <p:tav tm="30000">
                                          <p:val>
                                            <p:strVal val="#ppt_y"/>
                                          </p:val>
                                        </p:tav>
                                        <p:tav tm="40000">
                                          <p:val>
                                            <p:strVal val="#ppt_y-.15"/>
                                          </p:val>
                                        </p:tav>
                                        <p:tav tm="50000">
                                          <p:val>
                                            <p:strVal val="#ppt_y"/>
                                          </p:val>
                                        </p:tav>
                                        <p:tav tm="60000">
                                          <p:val>
                                            <p:strVal val="#ppt_y-.1"/>
                                          </p:val>
                                        </p:tav>
                                        <p:tav tm="69900">
                                          <p:val>
                                            <p:strVal val="#ppt_y"/>
                                          </p:val>
                                        </p:tav>
                                        <p:tav tm="80000">
                                          <p:val>
                                            <p:strVal val="#ppt_y-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818" grpId="0"/>
      <p:bldP spid="34819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Where are we Today?</a:t>
            </a:r>
          </a:p>
        </p:txBody>
      </p:sp>
      <p:sp>
        <p:nvSpPr>
          <p:cNvPr id="46082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Case Facilitator Model concepts have evolved to meet the needs of the individual districts</a:t>
            </a:r>
          </a:p>
          <a:p>
            <a:pPr lvl="1" eaLnBrk="1" hangingPunct="1"/>
            <a:r>
              <a:rPr lang="en-US" smtClean="0"/>
              <a:t>Varying staff</a:t>
            </a:r>
          </a:p>
          <a:p>
            <a:pPr lvl="1" eaLnBrk="1" hangingPunct="1"/>
            <a:r>
              <a:rPr lang="en-US" smtClean="0"/>
              <a:t>Varying responsibilities</a:t>
            </a:r>
          </a:p>
          <a:p>
            <a:pPr lvl="1" eaLnBrk="1" hangingPunct="1"/>
            <a:r>
              <a:rPr lang="en-US" smtClean="0"/>
              <a:t>Varying contract language</a:t>
            </a:r>
          </a:p>
          <a:p>
            <a:pPr eaLnBrk="1" hangingPunct="1"/>
            <a:r>
              <a:rPr lang="en-US" smtClean="0"/>
              <a:t>MDE monitoring and compliance states a qualitative difference is noted in districts that have a CF model</a:t>
            </a: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3.61111E-6 3.33333E-6  C 0.06892 3.33333E-6  0.125 0.02847  0.125 0.06389  C 0.125 0.09907  0.06892 0.12777  3.61111E-6 0.12777  C -0.0691 0.12777  -0.125 0.09907  -0.125 0.06389  C -0.125 0.02847  -0.0691 3.33333E-6  3.61111E-6 3.33333E-6  Z " pathEditMode="relative">
                                      <p:cBhvr>
                                        <p:cTn id="6" dur="2000" fill="hold"/>
                                        <p:tgtEl>
                                          <p:spTgt spid="2457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77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The Essence of the CF Model</a:t>
            </a:r>
          </a:p>
        </p:txBody>
      </p:sp>
      <p:sp>
        <p:nvSpPr>
          <p:cNvPr id="48130" name="Content Placeholder 2"/>
          <p:cNvSpPr>
            <a:spLocks noGrp="1"/>
          </p:cNvSpPr>
          <p:nvPr>
            <p:ph idx="4294967295"/>
          </p:nvPr>
        </p:nvSpPr>
        <p:spPr>
          <a:xfrm>
            <a:off x="609600" y="1828800"/>
            <a:ext cx="7924800" cy="41910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4400" smtClean="0"/>
              <a:t>Due Process Excellence</a:t>
            </a:r>
          </a:p>
          <a:p>
            <a:pPr eaLnBrk="1" hangingPunct="1">
              <a:lnSpc>
                <a:spcPct val="90000"/>
              </a:lnSpc>
            </a:pPr>
            <a:r>
              <a:rPr lang="en-US" sz="4400" smtClean="0"/>
              <a:t>Consistency, Training, Flexibility</a:t>
            </a:r>
          </a:p>
          <a:p>
            <a:pPr eaLnBrk="1" hangingPunct="1">
              <a:lnSpc>
                <a:spcPct val="90000"/>
              </a:lnSpc>
            </a:pPr>
            <a:r>
              <a:rPr lang="en-US" sz="4400" smtClean="0"/>
              <a:t>Building Leadership</a:t>
            </a:r>
          </a:p>
          <a:p>
            <a:pPr eaLnBrk="1" hangingPunct="1">
              <a:lnSpc>
                <a:spcPct val="90000"/>
              </a:lnSpc>
            </a:pPr>
            <a:r>
              <a:rPr lang="en-US" sz="4400" smtClean="0"/>
              <a:t>Team Building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sz="440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6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01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The Essence of the CF Model</a:t>
            </a: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219200"/>
            <a:ext cx="7924800" cy="4800600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sz="3600" smtClean="0"/>
          </a:p>
          <a:p>
            <a:pPr eaLnBrk="1" hangingPunct="1">
              <a:lnSpc>
                <a:spcPct val="90000"/>
              </a:lnSpc>
            </a:pPr>
            <a:r>
              <a:rPr lang="en-US" sz="4000" smtClean="0"/>
              <a:t>Interagency Collaboration</a:t>
            </a:r>
          </a:p>
          <a:p>
            <a:pPr eaLnBrk="1" hangingPunct="1">
              <a:lnSpc>
                <a:spcPct val="90000"/>
              </a:lnSpc>
            </a:pPr>
            <a:r>
              <a:rPr lang="en-US" sz="4000" smtClean="0"/>
              <a:t>Comprehensive Evaluation</a:t>
            </a:r>
          </a:p>
          <a:p>
            <a:pPr eaLnBrk="1" hangingPunct="1">
              <a:lnSpc>
                <a:spcPct val="90000"/>
              </a:lnSpc>
            </a:pPr>
            <a:r>
              <a:rPr lang="en-US" sz="4000" smtClean="0"/>
              <a:t>Increased instructional time –case managers</a:t>
            </a:r>
          </a:p>
          <a:p>
            <a:pPr eaLnBrk="1" hangingPunct="1">
              <a:lnSpc>
                <a:spcPct val="90000"/>
              </a:lnSpc>
            </a:pPr>
            <a:r>
              <a:rPr lang="en-US" sz="4000" smtClean="0"/>
              <a:t>Case management workload is more balanced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58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58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58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842" grpId="0"/>
      <p:bldP spid="35843" grpId="0" build="p" rev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Consultation/ Coordination</a:t>
            </a:r>
          </a:p>
        </p:txBody>
      </p:sp>
      <p:sp>
        <p:nvSpPr>
          <p:cNvPr id="52226" name="Content Placeholder 2"/>
          <p:cNvSpPr>
            <a:spLocks noGrp="1"/>
          </p:cNvSpPr>
          <p:nvPr>
            <p:ph idx="4294967295"/>
          </p:nvPr>
        </p:nvSpPr>
        <p:spPr>
          <a:xfrm>
            <a:off x="609600" y="1371600"/>
            <a:ext cx="7924800" cy="4648200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sz="4000" smtClean="0"/>
          </a:p>
          <a:p>
            <a:pPr eaLnBrk="1" hangingPunct="1">
              <a:lnSpc>
                <a:spcPct val="90000"/>
              </a:lnSpc>
            </a:pPr>
            <a:r>
              <a:rPr lang="en-US" sz="4000" smtClean="0"/>
              <a:t>Ensures pre-referral interventions occur</a:t>
            </a:r>
          </a:p>
          <a:p>
            <a:pPr eaLnBrk="1" hangingPunct="1">
              <a:lnSpc>
                <a:spcPct val="90000"/>
              </a:lnSpc>
            </a:pPr>
            <a:r>
              <a:rPr lang="en-US" sz="4000" smtClean="0"/>
              <a:t>Building contact</a:t>
            </a:r>
          </a:p>
          <a:p>
            <a:pPr eaLnBrk="1" hangingPunct="1">
              <a:lnSpc>
                <a:spcPct val="90000"/>
              </a:lnSpc>
            </a:pPr>
            <a:r>
              <a:rPr lang="en-US" sz="4000" smtClean="0"/>
              <a:t>Problem solving</a:t>
            </a:r>
          </a:p>
          <a:p>
            <a:pPr eaLnBrk="1" hangingPunct="1">
              <a:lnSpc>
                <a:spcPct val="90000"/>
              </a:lnSpc>
            </a:pPr>
            <a:r>
              <a:rPr lang="en-US" sz="4000" smtClean="0"/>
              <a:t>Consults with outside agencies</a:t>
            </a:r>
          </a:p>
          <a:p>
            <a:pPr eaLnBrk="1" hangingPunct="1">
              <a:lnSpc>
                <a:spcPct val="90000"/>
              </a:lnSpc>
            </a:pPr>
            <a:endParaRPr lang="en-US" smtClean="0"/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smtClean="0"/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3.61111E-6 3.33333E-6  C 0.06892 3.33333E-6  0.125 0.02847  0.125 0.06389  C 0.125 0.09907  0.06892 0.12777  3.61111E-6 0.12777  C -0.0691 0.12777  -0.125 0.09907  -0.125 0.06389  C -0.125 0.02847  -0.0691 3.33333E-6  3.61111E-6 3.33333E-6  Z " pathEditMode="relative">
                                      <p:cBhvr>
                                        <p:cTn id="6" dur="2000" fill="hold"/>
                                        <p:tgtEl>
                                          <p:spTgt spid="2662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Overview</a:t>
            </a:r>
          </a:p>
        </p:txBody>
      </p:sp>
      <p:sp>
        <p:nvSpPr>
          <p:cNvPr id="17410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The Problem</a:t>
            </a:r>
          </a:p>
          <a:p>
            <a:pPr eaLnBrk="1" hangingPunct="1"/>
            <a:r>
              <a:rPr lang="en-US" smtClean="0"/>
              <a:t>The Rationale for Change</a:t>
            </a:r>
          </a:p>
          <a:p>
            <a:pPr eaLnBrk="1" hangingPunct="1"/>
            <a:r>
              <a:rPr lang="en-US" smtClean="0"/>
              <a:t>The Challenge</a:t>
            </a:r>
          </a:p>
          <a:p>
            <a:pPr eaLnBrk="1" hangingPunct="1"/>
            <a:r>
              <a:rPr lang="en-US" smtClean="0"/>
              <a:t>The Results</a:t>
            </a:r>
          </a:p>
          <a:p>
            <a:pPr eaLnBrk="1" hangingPunct="1"/>
            <a:r>
              <a:rPr lang="en-US" smtClean="0"/>
              <a:t>The Model Today</a:t>
            </a:r>
          </a:p>
          <a:p>
            <a:pPr eaLnBrk="1" hangingPunct="1"/>
            <a:r>
              <a:rPr lang="en-US" smtClean="0"/>
              <a:t>Final Thoughts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43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37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Consultation/ Coordination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4000" smtClean="0"/>
              <a:t>Facilitates building level meetings</a:t>
            </a:r>
          </a:p>
          <a:p>
            <a:pPr eaLnBrk="1" hangingPunct="1">
              <a:lnSpc>
                <a:spcPct val="90000"/>
              </a:lnSpc>
            </a:pPr>
            <a:r>
              <a:rPr lang="en-US" sz="4000" smtClean="0"/>
              <a:t>Training</a:t>
            </a:r>
          </a:p>
          <a:p>
            <a:pPr eaLnBrk="1" hangingPunct="1">
              <a:lnSpc>
                <a:spcPct val="90000"/>
              </a:lnSpc>
            </a:pPr>
            <a:r>
              <a:rPr lang="en-US" sz="4000" smtClean="0"/>
              <a:t>Distribution of due process forms</a:t>
            </a:r>
          </a:p>
          <a:p>
            <a:pPr eaLnBrk="1" hangingPunct="1">
              <a:lnSpc>
                <a:spcPct val="90000"/>
              </a:lnSpc>
            </a:pPr>
            <a:r>
              <a:rPr lang="en-US" sz="4000" smtClean="0"/>
              <a:t>Monitoring and compliance</a:t>
            </a:r>
          </a:p>
        </p:txBody>
      </p:sp>
    </p:spTree>
  </p:cSld>
  <p:clrMapOvr>
    <a:masterClrMapping/>
  </p:clrMapOvr>
  <p:transition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3686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3686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368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368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368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368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68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68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68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3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1000"/>
                                        <p:tgtEl>
                                          <p:spTgt spid="368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68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68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66" grpId="0"/>
      <p:bldP spid="36867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Contacts:</a:t>
            </a:r>
          </a:p>
        </p:txBody>
      </p:sp>
      <p:sp>
        <p:nvSpPr>
          <p:cNvPr id="56322" name="Content Placeholder 2"/>
          <p:cNvSpPr>
            <a:spLocks noGrp="1"/>
          </p:cNvSpPr>
          <p:nvPr>
            <p:ph idx="4294967295"/>
          </p:nvPr>
        </p:nvSpPr>
        <p:spPr>
          <a:xfrm>
            <a:off x="381000" y="1828800"/>
            <a:ext cx="8382000" cy="4191000"/>
          </a:xfrm>
        </p:spPr>
        <p:txBody>
          <a:bodyPr/>
          <a:lstStyle/>
          <a:p>
            <a:pPr eaLnBrk="1" hangingPunct="1"/>
            <a:r>
              <a:rPr lang="en-US" smtClean="0"/>
              <a:t>Tami Alphs- </a:t>
            </a:r>
            <a:r>
              <a:rPr lang="en-US" sz="2400" smtClean="0">
                <a:hlinkClick r:id="rId3"/>
              </a:rPr>
              <a:t>talphs@albertlea.k12.mn.us</a:t>
            </a:r>
            <a:endParaRPr lang="en-US" sz="2400" smtClean="0"/>
          </a:p>
          <a:p>
            <a:pPr eaLnBrk="1" hangingPunct="1"/>
            <a:r>
              <a:rPr lang="en-US" smtClean="0"/>
              <a:t>Christine Gorman- </a:t>
            </a:r>
            <a:r>
              <a:rPr lang="en-US" sz="2400" smtClean="0">
                <a:hlinkClick r:id="rId4"/>
              </a:rPr>
              <a:t>cgorman@faribault.k12.mn.us</a:t>
            </a:r>
            <a:endParaRPr lang="en-US" sz="2400" smtClean="0"/>
          </a:p>
          <a:p>
            <a:pPr eaLnBrk="1" hangingPunct="1"/>
            <a:r>
              <a:rPr lang="en-US" smtClean="0"/>
              <a:t>Julie Ladwig -</a:t>
            </a:r>
            <a:r>
              <a:rPr lang="en-US" sz="2400" smtClean="0">
                <a:hlinkClick r:id="rId5"/>
              </a:rPr>
              <a:t>ladj@waseca.k12.mn.us</a:t>
            </a:r>
            <a:endParaRPr lang="en-US" sz="2400" smtClean="0"/>
          </a:p>
          <a:p>
            <a:pPr eaLnBrk="1" hangingPunct="1"/>
            <a:r>
              <a:rPr lang="en-US" smtClean="0"/>
              <a:t>Gretchen Priebe- </a:t>
            </a:r>
            <a:r>
              <a:rPr lang="en-US" sz="2400" smtClean="0">
                <a:hlinkClick r:id="rId6"/>
              </a:rPr>
              <a:t>prig@waseca.k12.mn.us</a:t>
            </a:r>
            <a:endParaRPr lang="en-US" smtClean="0"/>
          </a:p>
          <a:p>
            <a:pPr eaLnBrk="1" hangingPunct="1"/>
            <a:r>
              <a:rPr lang="en-US" smtClean="0"/>
              <a:t>Vanessa Rotchadl-</a:t>
            </a:r>
            <a:r>
              <a:rPr lang="en-US" sz="2400" smtClean="0"/>
              <a:t> </a:t>
            </a:r>
            <a:r>
              <a:rPr lang="en-US" sz="2400" smtClean="0">
                <a:hlinkClick r:id="rId7"/>
              </a:rPr>
              <a:t>vrotchadl@faribault.k12.mn.us</a:t>
            </a:r>
            <a:endParaRPr lang="en-US" sz="2400" smtClean="0"/>
          </a:p>
          <a:p>
            <a:pPr eaLnBrk="1" hangingPunct="1"/>
            <a:r>
              <a:rPr lang="en-US" smtClean="0"/>
              <a:t>Lindsay Engberg- </a:t>
            </a:r>
            <a:r>
              <a:rPr lang="en-US" sz="2400" smtClean="0">
                <a:hlinkClick r:id="rId8"/>
              </a:rPr>
              <a:t>lengberg@faribault.k12.mn.us</a:t>
            </a:r>
            <a:endParaRPr lang="en-US" sz="2400" smtClean="0"/>
          </a:p>
          <a:p>
            <a:pPr eaLnBrk="1" hangingPunct="1">
              <a:buFont typeface="Wingdings" pitchFamily="2" charset="2"/>
              <a:buNone/>
            </a:pPr>
            <a:endParaRPr lang="en-US" smtClean="0"/>
          </a:p>
          <a:p>
            <a:pPr eaLnBrk="1" hangingPunct="1"/>
            <a:endParaRPr lang="en-US" sz="2400" b="1" smtClean="0"/>
          </a:p>
          <a:p>
            <a:pPr lvl="1" eaLnBrk="1" hangingPunct="1">
              <a:buFont typeface="Wingdings" pitchFamily="2" charset="2"/>
              <a:buNone/>
            </a:pPr>
            <a:endParaRPr lang="en-US" smtClean="0"/>
          </a:p>
        </p:txBody>
      </p:sp>
    </p:spTree>
  </p:cSld>
  <p:clrMapOvr>
    <a:masterClrMapping/>
  </p:clrMapOvr>
  <p:transition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276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2764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276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276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76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76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49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600" smtClean="0"/>
              <a:t>THE PROBLEM…</a:t>
            </a:r>
          </a:p>
        </p:txBody>
      </p:sp>
      <p:sp>
        <p:nvSpPr>
          <p:cNvPr id="19458" name="Rectangle 4"/>
          <p:cNvSpPr>
            <a:spLocks noGrp="1" noChangeArrowheads="1"/>
          </p:cNvSpPr>
          <p:nvPr>
            <p:ph type="body" sz="half" idx="4294967295"/>
          </p:nvPr>
        </p:nvSpPr>
        <p:spPr>
          <a:xfrm>
            <a:off x="5715000" y="2895600"/>
            <a:ext cx="3429000" cy="3124200"/>
          </a:xfrm>
        </p:spPr>
        <p:txBody>
          <a:bodyPr/>
          <a:lstStyle/>
          <a:p>
            <a:pPr lvl="1"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sz="3200" smtClean="0"/>
          </a:p>
          <a:p>
            <a:pPr lvl="1"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sz="4100" smtClean="0"/>
          </a:p>
        </p:txBody>
      </p:sp>
      <p:sp>
        <p:nvSpPr>
          <p:cNvPr id="19459" name="Rectangle 6"/>
          <p:cNvSpPr>
            <a:spLocks noChangeArrowheads="1"/>
          </p:cNvSpPr>
          <p:nvPr/>
        </p:nvSpPr>
        <p:spPr bwMode="auto">
          <a:xfrm>
            <a:off x="762000" y="1447800"/>
            <a:ext cx="7772400" cy="4587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lnSpc>
                <a:spcPct val="90000"/>
              </a:lnSpc>
              <a:spcBef>
                <a:spcPct val="20000"/>
              </a:spcBef>
              <a:buFont typeface="Arial" charset="0"/>
              <a:buNone/>
            </a:pPr>
            <a:r>
              <a:rPr lang="en-US" sz="4400" b="1"/>
              <a:t>Special Education staff overwhelmed by various roles:</a:t>
            </a:r>
          </a:p>
          <a:p>
            <a:pPr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US" sz="4000"/>
              <a:t>Evaluator	       </a:t>
            </a:r>
          </a:p>
          <a:p>
            <a:pPr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US" sz="4000"/>
              <a:t>Teacher/caregiver</a:t>
            </a:r>
          </a:p>
          <a:p>
            <a:pPr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US" sz="4000"/>
              <a:t>Case Manager     </a:t>
            </a:r>
          </a:p>
          <a:p>
            <a:pPr>
              <a:lnSpc>
                <a:spcPct val="90000"/>
              </a:lnSpc>
              <a:spcBef>
                <a:spcPct val="20000"/>
              </a:spcBef>
              <a:buFont typeface="Arial" charset="0"/>
              <a:buChar char="•"/>
            </a:pPr>
            <a:r>
              <a:rPr lang="en-US" sz="4000"/>
              <a:t>Specialist</a:t>
            </a:r>
          </a:p>
        </p:txBody>
      </p:sp>
    </p:spTree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The Problem…</a:t>
            </a:r>
          </a:p>
        </p:txBody>
      </p:sp>
      <p:sp>
        <p:nvSpPr>
          <p:cNvPr id="21506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762000" y="1447800"/>
            <a:ext cx="7924800" cy="4419600"/>
          </a:xfrm>
        </p:spPr>
        <p:txBody>
          <a:bodyPr/>
          <a:lstStyle/>
          <a:p>
            <a:r>
              <a:rPr lang="en-US" sz="3600" smtClean="0"/>
              <a:t>Behaviorist		</a:t>
            </a:r>
          </a:p>
          <a:p>
            <a:r>
              <a:rPr lang="en-US" sz="3600" smtClean="0"/>
              <a:t>Therapist</a:t>
            </a:r>
          </a:p>
          <a:p>
            <a:r>
              <a:rPr lang="en-US" sz="3600" smtClean="0"/>
              <a:t>Conciliator		</a:t>
            </a:r>
          </a:p>
          <a:p>
            <a:r>
              <a:rPr lang="en-US" sz="3600" smtClean="0"/>
              <a:t>Mediator</a:t>
            </a:r>
          </a:p>
          <a:p>
            <a:r>
              <a:rPr lang="en-US" sz="3600" smtClean="0"/>
              <a:t>State Accountability </a:t>
            </a:r>
          </a:p>
          <a:p>
            <a:r>
              <a:rPr lang="en-US" sz="3600" smtClean="0"/>
              <a:t>Team teaching</a:t>
            </a:r>
          </a:p>
          <a:p>
            <a:endParaRPr lang="en-US" smtClean="0"/>
          </a:p>
        </p:txBody>
      </p:sp>
    </p:spTree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The Problem:</a:t>
            </a:r>
          </a:p>
        </p:txBody>
      </p:sp>
      <p:sp>
        <p:nvSpPr>
          <p:cNvPr id="23554" name="Content Placeholder 2"/>
          <p:cNvSpPr>
            <a:spLocks noGrp="1"/>
          </p:cNvSpPr>
          <p:nvPr>
            <p:ph idx="4294967295"/>
          </p:nvPr>
        </p:nvSpPr>
        <p:spPr>
          <a:xfrm>
            <a:off x="609600" y="1219200"/>
            <a:ext cx="7924800" cy="4800600"/>
          </a:xfrm>
        </p:spPr>
        <p:txBody>
          <a:bodyPr/>
          <a:lstStyle/>
          <a:p>
            <a:pPr eaLnBrk="1" hangingPunct="1"/>
            <a:r>
              <a:rPr lang="en-US" smtClean="0"/>
              <a:t>Time Study showed:</a:t>
            </a:r>
          </a:p>
          <a:p>
            <a:pPr lvl="1" eaLnBrk="1" hangingPunct="1"/>
            <a:r>
              <a:rPr lang="en-US" smtClean="0"/>
              <a:t>Less than 2/3 of service providers’ time during the school day spent in direct instruction.</a:t>
            </a:r>
          </a:p>
          <a:p>
            <a:pPr lvl="1" eaLnBrk="1" hangingPunct="1"/>
            <a:r>
              <a:rPr lang="en-US" smtClean="0"/>
              <a:t>19% of service providers' time during the school day spent in administering assessments, writing evaluation reports, attending child study meetings and consultation</a:t>
            </a:r>
          </a:p>
          <a:p>
            <a:pPr lvl="1" eaLnBrk="1" hangingPunct="1"/>
            <a:r>
              <a:rPr lang="en-US" smtClean="0"/>
              <a:t>Special Education Evaluations take between 20-40 hours each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638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63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63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Rationale for Change:</a:t>
            </a:r>
          </a:p>
        </p:txBody>
      </p:sp>
      <p:sp>
        <p:nvSpPr>
          <p:cNvPr id="25602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Need to develop a system that maximized direct instructional time at no extra cost to the school district</a:t>
            </a:r>
          </a:p>
          <a:p>
            <a:pPr eaLnBrk="1" hangingPunct="1"/>
            <a:r>
              <a:rPr lang="en-US" smtClean="0"/>
              <a:t>To develop a system that increased Due Process Compliance</a:t>
            </a:r>
          </a:p>
          <a:p>
            <a:pPr eaLnBrk="1" hangingPunct="1"/>
            <a:r>
              <a:rPr lang="en-US" smtClean="0"/>
              <a:t>Provide consistency across the district</a:t>
            </a:r>
          </a:p>
          <a:p>
            <a:pPr eaLnBrk="1" hangingPunct="1"/>
            <a:r>
              <a:rPr lang="en-US" smtClean="0"/>
              <a:t>Improve quality of special education due process procedures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74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09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The Challenge</a:t>
            </a:r>
          </a:p>
        </p:txBody>
      </p:sp>
      <p:sp>
        <p:nvSpPr>
          <p:cNvPr id="27650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lvl="1" eaLnBrk="1" hangingPunct="1"/>
            <a:r>
              <a:rPr lang="en-US" sz="3600" smtClean="0"/>
              <a:t>Set up a model with existing staff at no additional cost</a:t>
            </a:r>
          </a:p>
          <a:p>
            <a:pPr lvl="1" eaLnBrk="1" hangingPunct="1"/>
            <a:r>
              <a:rPr lang="en-US" sz="3600" smtClean="0"/>
              <a:t>Higher caseloads for case managers</a:t>
            </a:r>
          </a:p>
          <a:p>
            <a:pPr lvl="1" eaLnBrk="1" hangingPunct="1"/>
            <a:r>
              <a:rPr lang="en-US" sz="3600" smtClean="0"/>
              <a:t>Case managers willingness to change roles</a:t>
            </a:r>
          </a:p>
          <a:p>
            <a:pPr lvl="1" eaLnBrk="1" hangingPunct="1"/>
            <a:r>
              <a:rPr lang="en-US" sz="3600" smtClean="0"/>
              <a:t>Good communication systems</a:t>
            </a:r>
          </a:p>
          <a:p>
            <a:pPr lvl="1" eaLnBrk="1" hangingPunct="1">
              <a:buFont typeface="Wingdings" pitchFamily="2" charset="2"/>
              <a:buNone/>
            </a:pPr>
            <a:endParaRPr lang="en-US" sz="3600" smtClean="0"/>
          </a:p>
          <a:p>
            <a:pPr lvl="1" eaLnBrk="1" hangingPunct="1"/>
            <a:endParaRPr lang="en-US" sz="4000" smtClean="0"/>
          </a:p>
          <a:p>
            <a:pPr lvl="1" eaLnBrk="1" hangingPunct="1"/>
            <a:endParaRPr lang="en-US" sz="3600" smtClean="0"/>
          </a:p>
          <a:p>
            <a:pPr lvl="1" eaLnBrk="1" hangingPunct="1"/>
            <a:endParaRPr lang="en-US" sz="3600" smtClean="0"/>
          </a:p>
          <a:p>
            <a:pPr lvl="1" eaLnBrk="1" hangingPunct="1"/>
            <a:endParaRPr lang="en-US" smtClean="0"/>
          </a:p>
          <a:p>
            <a:pPr lvl="1" eaLnBrk="1" hangingPunct="1">
              <a:buFont typeface="Wingdings" pitchFamily="2" charset="2"/>
              <a:buNone/>
            </a:pPr>
            <a:endParaRPr lang="en-US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le 1"/>
          <p:cNvSpPr>
            <a:spLocks noGrp="1"/>
          </p:cNvSpPr>
          <p:nvPr>
            <p:ph type="title" idx="4294967295"/>
          </p:nvPr>
        </p:nvSpPr>
        <p:spPr>
          <a:xfrm>
            <a:off x="381000" y="0"/>
            <a:ext cx="8015288" cy="914400"/>
          </a:xfrm>
        </p:spPr>
        <p:txBody>
          <a:bodyPr/>
          <a:lstStyle/>
          <a:p>
            <a:pPr eaLnBrk="1" hangingPunct="1"/>
            <a:r>
              <a:rPr lang="en-US" smtClean="0"/>
              <a:t>Setting up the System….</a:t>
            </a:r>
          </a:p>
        </p:txBody>
      </p:sp>
      <p:sp>
        <p:nvSpPr>
          <p:cNvPr id="29698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4000" b="1" smtClean="0"/>
              <a:t>Find key people to become facilitators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4000" smtClean="0"/>
              <a:t>Excellent “people skills”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4000" smtClean="0"/>
              <a:t>Flexible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4000" smtClean="0"/>
              <a:t>Comfortable with change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4000" smtClean="0"/>
              <a:t>Well organized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4000" smtClean="0"/>
              <a:t>Special education experience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4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4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94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7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 eaLnBrk="1" hangingPunct="1">
              <a:lnSpc>
                <a:spcPct val="90000"/>
              </a:lnSpc>
            </a:pPr>
            <a:r>
              <a:rPr lang="en-US" sz="3600" smtClean="0"/>
              <a:t>Good writing skills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3600" smtClean="0"/>
              <a:t>Being able to summarize information in a “parent friendly” manner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3600" smtClean="0"/>
              <a:t>Extensive knowledge of special education laws, requirements and community resources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3600" smtClean="0"/>
              <a:t>Team leadership skills</a:t>
            </a:r>
          </a:p>
          <a:p>
            <a:pPr eaLnBrk="1" hangingPunct="1">
              <a:lnSpc>
                <a:spcPct val="90000"/>
              </a:lnSpc>
            </a:pPr>
            <a:endParaRPr lang="en-US" sz="3600" smtClean="0"/>
          </a:p>
        </p:txBody>
      </p:sp>
      <p:sp>
        <p:nvSpPr>
          <p:cNvPr id="3277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Setting up the System….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277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277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27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771" grpId="0" build="p"/>
      <p:bldP spid="32772" grpId="0"/>
    </p:bldLst>
  </p:timing>
</p:sld>
</file>

<file path=ppt/theme/theme1.xml><?xml version="1.0" encoding="utf-8"?>
<a:theme xmlns:a="http://schemas.openxmlformats.org/drawingml/2006/main" name="Radial">
  <a:themeElements>
    <a:clrScheme name="Radial 1">
      <a:dk1>
        <a:srgbClr val="000000"/>
      </a:dk1>
      <a:lt1>
        <a:srgbClr val="FFFFFF"/>
      </a:lt1>
      <a:dk2>
        <a:srgbClr val="FFFFFF"/>
      </a:dk2>
      <a:lt2>
        <a:srgbClr val="669999"/>
      </a:lt2>
      <a:accent1>
        <a:srgbClr val="99CCFF"/>
      </a:accent1>
      <a:accent2>
        <a:srgbClr val="9999FF"/>
      </a:accent2>
      <a:accent3>
        <a:srgbClr val="FFFFFF"/>
      </a:accent3>
      <a:accent4>
        <a:srgbClr val="000000"/>
      </a:accent4>
      <a:accent5>
        <a:srgbClr val="CAE2FF"/>
      </a:accent5>
      <a:accent6>
        <a:srgbClr val="8A8AE7"/>
      </a:accent6>
      <a:hlink>
        <a:srgbClr val="996666"/>
      </a:hlink>
      <a:folHlink>
        <a:srgbClr val="6666CC"/>
      </a:folHlink>
    </a:clrScheme>
    <a:fontScheme name="Radia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Radial 1">
        <a:dk1>
          <a:srgbClr val="000000"/>
        </a:dk1>
        <a:lt1>
          <a:srgbClr val="FFFFFF"/>
        </a:lt1>
        <a:dk2>
          <a:srgbClr val="FFFFFF"/>
        </a:dk2>
        <a:lt2>
          <a:srgbClr val="669999"/>
        </a:lt2>
        <a:accent1>
          <a:srgbClr val="99CCFF"/>
        </a:accent1>
        <a:accent2>
          <a:srgbClr val="9999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8A8AE7"/>
        </a:accent6>
        <a:hlink>
          <a:srgbClr val="996666"/>
        </a:hlink>
        <a:folHlink>
          <a:srgbClr val="66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adial 2">
        <a:dk1>
          <a:srgbClr val="000000"/>
        </a:dk1>
        <a:lt1>
          <a:srgbClr val="FFFFFF"/>
        </a:lt1>
        <a:dk2>
          <a:srgbClr val="FFFFFF"/>
        </a:dk2>
        <a:lt2>
          <a:srgbClr val="817F3F"/>
        </a:lt2>
        <a:accent1>
          <a:srgbClr val="FFCC00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8A00"/>
        </a:accent6>
        <a:hlink>
          <a:srgbClr val="996666"/>
        </a:hlink>
        <a:folHlink>
          <a:srgbClr val="C9450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adial 3">
        <a:dk1>
          <a:srgbClr val="CC6600"/>
        </a:dk1>
        <a:lt1>
          <a:srgbClr val="FFFFFF"/>
        </a:lt1>
        <a:dk2>
          <a:srgbClr val="800000"/>
        </a:dk2>
        <a:lt2>
          <a:srgbClr val="FFFFFF"/>
        </a:lt2>
        <a:accent1>
          <a:srgbClr val="FF6600"/>
        </a:accent1>
        <a:accent2>
          <a:srgbClr val="33CCCC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2DB9B9"/>
        </a:accent6>
        <a:hlink>
          <a:srgbClr val="99FF33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4">
        <a:dk1>
          <a:srgbClr val="993300"/>
        </a:dk1>
        <a:lt1>
          <a:srgbClr val="FFFFFF"/>
        </a:lt1>
        <a:dk2>
          <a:srgbClr val="431A01"/>
        </a:dk2>
        <a:lt2>
          <a:srgbClr val="FFFFFF"/>
        </a:lt2>
        <a:accent1>
          <a:srgbClr val="FFCC00"/>
        </a:accent1>
        <a:accent2>
          <a:srgbClr val="FF9966"/>
        </a:accent2>
        <a:accent3>
          <a:srgbClr val="B0ABAA"/>
        </a:accent3>
        <a:accent4>
          <a:srgbClr val="DADADA"/>
        </a:accent4>
        <a:accent5>
          <a:srgbClr val="FFE2AA"/>
        </a:accent5>
        <a:accent6>
          <a:srgbClr val="E78A5C"/>
        </a:accent6>
        <a:hlink>
          <a:srgbClr val="FF6600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5">
        <a:dk1>
          <a:srgbClr val="75878B"/>
        </a:dk1>
        <a:lt1>
          <a:srgbClr val="FFFFFF"/>
        </a:lt1>
        <a:dk2>
          <a:srgbClr val="260000"/>
        </a:dk2>
        <a:lt2>
          <a:srgbClr val="FFFFFF"/>
        </a:lt2>
        <a:accent1>
          <a:srgbClr val="0099CC"/>
        </a:accent1>
        <a:accent2>
          <a:srgbClr val="FF3300"/>
        </a:accent2>
        <a:accent3>
          <a:srgbClr val="ACAAAA"/>
        </a:accent3>
        <a:accent4>
          <a:srgbClr val="DADADA"/>
        </a:accent4>
        <a:accent5>
          <a:srgbClr val="AACAE2"/>
        </a:accent5>
        <a:accent6>
          <a:srgbClr val="E72D00"/>
        </a:accent6>
        <a:hlink>
          <a:srgbClr val="FFCC00"/>
        </a:hlink>
        <a:folHlink>
          <a:srgbClr val="CC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6">
        <a:dk1>
          <a:srgbClr val="666699"/>
        </a:dk1>
        <a:lt1>
          <a:srgbClr val="FFFFFF"/>
        </a:lt1>
        <a:dk2>
          <a:srgbClr val="000000"/>
        </a:dk2>
        <a:lt2>
          <a:srgbClr val="FFFFFF"/>
        </a:lt2>
        <a:accent1>
          <a:srgbClr val="9966FF"/>
        </a:accent1>
        <a:accent2>
          <a:srgbClr val="99CCFF"/>
        </a:accent2>
        <a:accent3>
          <a:srgbClr val="AAAAAA"/>
        </a:accent3>
        <a:accent4>
          <a:srgbClr val="DADADA"/>
        </a:accent4>
        <a:accent5>
          <a:srgbClr val="CAB8FF"/>
        </a:accent5>
        <a:accent6>
          <a:srgbClr val="8AB9E7"/>
        </a:accent6>
        <a:hlink>
          <a:srgbClr val="FFFFCC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7">
        <a:dk1>
          <a:srgbClr val="666699"/>
        </a:dk1>
        <a:lt1>
          <a:srgbClr val="FFFFFF"/>
        </a:lt1>
        <a:dk2>
          <a:srgbClr val="2A2A40"/>
        </a:dk2>
        <a:lt2>
          <a:srgbClr val="FFFFFF"/>
        </a:lt2>
        <a:accent1>
          <a:srgbClr val="006699"/>
        </a:accent1>
        <a:accent2>
          <a:srgbClr val="CC9900"/>
        </a:accent2>
        <a:accent3>
          <a:srgbClr val="ACACAF"/>
        </a:accent3>
        <a:accent4>
          <a:srgbClr val="DADADA"/>
        </a:accent4>
        <a:accent5>
          <a:srgbClr val="AAB8CA"/>
        </a:accent5>
        <a:accent6>
          <a:srgbClr val="B98A00"/>
        </a:accent6>
        <a:hlink>
          <a:srgbClr val="CC6600"/>
        </a:hlink>
        <a:folHlink>
          <a:srgbClr val="6C948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8">
        <a:dk1>
          <a:srgbClr val="BECBD8"/>
        </a:dk1>
        <a:lt1>
          <a:srgbClr val="FFFFFF"/>
        </a:lt1>
        <a:dk2>
          <a:srgbClr val="2B335B"/>
        </a:dk2>
        <a:lt2>
          <a:srgbClr val="FFFFFF"/>
        </a:lt2>
        <a:accent1>
          <a:srgbClr val="0099CC"/>
        </a:accent1>
        <a:accent2>
          <a:srgbClr val="B5DBE3"/>
        </a:accent2>
        <a:accent3>
          <a:srgbClr val="ACADB5"/>
        </a:accent3>
        <a:accent4>
          <a:srgbClr val="DADADA"/>
        </a:accent4>
        <a:accent5>
          <a:srgbClr val="AACAE2"/>
        </a:accent5>
        <a:accent6>
          <a:srgbClr val="A4C6CE"/>
        </a:accent6>
        <a:hlink>
          <a:srgbClr val="FFCC00"/>
        </a:hlink>
        <a:folHlink>
          <a:srgbClr val="586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9">
        <a:dk1>
          <a:srgbClr val="3333FF"/>
        </a:dk1>
        <a:lt1>
          <a:srgbClr val="FFFFFF"/>
        </a:lt1>
        <a:dk2>
          <a:srgbClr val="000099"/>
        </a:dk2>
        <a:lt2>
          <a:srgbClr val="FFFFFF"/>
        </a:lt2>
        <a:accent1>
          <a:srgbClr val="339966"/>
        </a:accent1>
        <a:accent2>
          <a:srgbClr val="9999FF"/>
        </a:accent2>
        <a:accent3>
          <a:srgbClr val="AAAACA"/>
        </a:accent3>
        <a:accent4>
          <a:srgbClr val="DADADA"/>
        </a:accent4>
        <a:accent5>
          <a:srgbClr val="ADCAB8"/>
        </a:accent5>
        <a:accent6>
          <a:srgbClr val="8A8AE7"/>
        </a:accent6>
        <a:hlink>
          <a:srgbClr val="FFFF99"/>
        </a:hlink>
        <a:folHlink>
          <a:srgbClr val="17A0D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10">
        <a:dk1>
          <a:srgbClr val="808000"/>
        </a:dk1>
        <a:lt1>
          <a:srgbClr val="FFFFFF"/>
        </a:lt1>
        <a:dk2>
          <a:srgbClr val="354418"/>
        </a:dk2>
        <a:lt2>
          <a:srgbClr val="FFFFFF"/>
        </a:lt2>
        <a:accent1>
          <a:srgbClr val="60897C"/>
        </a:accent1>
        <a:accent2>
          <a:srgbClr val="99CC00"/>
        </a:accent2>
        <a:accent3>
          <a:srgbClr val="AEB0AB"/>
        </a:accent3>
        <a:accent4>
          <a:srgbClr val="DADADA"/>
        </a:accent4>
        <a:accent5>
          <a:srgbClr val="B6C4BF"/>
        </a:accent5>
        <a:accent6>
          <a:srgbClr val="8AB900"/>
        </a:accent6>
        <a:hlink>
          <a:srgbClr val="CCCC00"/>
        </a:hlink>
        <a:folHlink>
          <a:srgbClr val="6699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Radial</Template>
  <TotalTime>508</TotalTime>
  <Words>651</Words>
  <Application>Microsoft Office PowerPoint</Application>
  <PresentationFormat>On-screen Show (4:3)</PresentationFormat>
  <Paragraphs>144</Paragraphs>
  <Slides>21</Slides>
  <Notes>21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Radial</vt:lpstr>
      <vt:lpstr>Case Facilitators</vt:lpstr>
      <vt:lpstr>Overview</vt:lpstr>
      <vt:lpstr>THE PROBLEM…</vt:lpstr>
      <vt:lpstr>The Problem…</vt:lpstr>
      <vt:lpstr>The Problem:</vt:lpstr>
      <vt:lpstr>Rationale for Change:</vt:lpstr>
      <vt:lpstr>The Challenge</vt:lpstr>
      <vt:lpstr>Setting up the System….</vt:lpstr>
      <vt:lpstr>Setting up the System….</vt:lpstr>
      <vt:lpstr>Barriers Can Be…</vt:lpstr>
      <vt:lpstr>Results</vt:lpstr>
      <vt:lpstr>RESULTS…</vt:lpstr>
      <vt:lpstr>RESULTS…</vt:lpstr>
      <vt:lpstr>RESULTS…</vt:lpstr>
      <vt:lpstr>RESULTS…</vt:lpstr>
      <vt:lpstr>Where are we Today?</vt:lpstr>
      <vt:lpstr>The Essence of the CF Model</vt:lpstr>
      <vt:lpstr>The Essence of the CF Model</vt:lpstr>
      <vt:lpstr>Consultation/ Coordination</vt:lpstr>
      <vt:lpstr>Consultation/ Coordination</vt:lpstr>
      <vt:lpstr>Contacts:</vt:lpstr>
    </vt:vector>
  </TitlesOfParts>
  <Company>Albert Lea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Case Facilitators:  A Best Practice Model for Evaluation, Due Process and Coordination</dc:title>
  <dc:creator>Computer Support</dc:creator>
  <cp:lastModifiedBy>Tech Support</cp:lastModifiedBy>
  <cp:revision>34</cp:revision>
  <dcterms:created xsi:type="dcterms:W3CDTF">2012-01-18T19:32:06Z</dcterms:created>
  <dcterms:modified xsi:type="dcterms:W3CDTF">2012-04-20T15:47:26Z</dcterms:modified>
</cp:coreProperties>
</file>

<file path=docProps/thumbnail.jpeg>
</file>