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6" r:id="rId11"/>
    <p:sldId id="265" r:id="rId12"/>
    <p:sldId id="266" r:id="rId13"/>
    <p:sldId id="267" r:id="rId14"/>
    <p:sldId id="269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60D3E-BA93-4DC1-8F92-F5CA14421500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CF94E-3B4E-4D97-9D8D-93A6FBECC1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47800"/>
            <a:ext cx="7315200" cy="2595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Case Facilitators:  </a:t>
            </a:r>
            <a:br>
              <a:rPr lang="en-US" dirty="0" smtClean="0"/>
            </a:br>
            <a:r>
              <a:rPr lang="en-US" dirty="0" smtClean="0"/>
              <a:t>A Best Practice Model for Evaluation, Due Process and Coordination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4778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Increased consistency in identification of students with disabilities</a:t>
            </a:r>
          </a:p>
          <a:p>
            <a:pPr lvl="1"/>
            <a:r>
              <a:rPr lang="en-US" dirty="0" smtClean="0"/>
              <a:t>Responsibilities for documentation and evaluation delegated to staff who are not providing direct instruction</a:t>
            </a:r>
          </a:p>
          <a:p>
            <a:pPr lvl="1"/>
            <a:r>
              <a:rPr lang="en-US" dirty="0" smtClean="0"/>
              <a:t>Increased time for preparation of materials and direct instruction by teachers</a:t>
            </a:r>
          </a:p>
          <a:p>
            <a:pPr lvl="1"/>
            <a:r>
              <a:rPr lang="en-US" dirty="0" smtClean="0"/>
              <a:t>Frees up time for building administration to complete other duties</a:t>
            </a:r>
          </a:p>
          <a:p>
            <a:pPr lvl="1"/>
            <a:r>
              <a:rPr lang="en-US" dirty="0" smtClean="0"/>
              <a:t>Allows sped director a “snap shot” of special education happenings or concerns</a:t>
            </a:r>
          </a:p>
          <a:p>
            <a:pPr lvl="1"/>
            <a:r>
              <a:rPr lang="en-US" dirty="0" smtClean="0"/>
              <a:t>CF’s put out fires before they </a:t>
            </a:r>
            <a:r>
              <a:rPr lang="en-US" smtClean="0"/>
              <a:t>become explosions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New changes did not disrupt the whole system</a:t>
            </a:r>
          </a:p>
          <a:p>
            <a:r>
              <a:rPr lang="en-US" dirty="0" smtClean="0"/>
              <a:t>Implementing change can be difficult when learning the new roles; however, over time, the model is highly valued</a:t>
            </a:r>
          </a:p>
          <a:p>
            <a:r>
              <a:rPr lang="en-US" dirty="0" smtClean="0"/>
              <a:t>Developed “experts” in profession who are also leaders</a:t>
            </a:r>
          </a:p>
          <a:p>
            <a:r>
              <a:rPr lang="en-US" dirty="0" smtClean="0"/>
              <a:t>Site based management evolved</a:t>
            </a:r>
          </a:p>
          <a:p>
            <a:r>
              <a:rPr lang="en-US" dirty="0" smtClean="0"/>
              <a:t>Improved communication from district level to building level which provides consistency throughout the district</a:t>
            </a:r>
          </a:p>
          <a:p>
            <a:r>
              <a:rPr lang="en-US" dirty="0" smtClean="0"/>
              <a:t>Identifying trends across the district</a:t>
            </a:r>
          </a:p>
          <a:p>
            <a:r>
              <a:rPr lang="en-US" dirty="0" smtClean="0"/>
              <a:t>Increased district and state-wide test scores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5470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Today?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Case Facilitator Model Concepts have evolved to meet the needs of the individual districts</a:t>
            </a:r>
          </a:p>
          <a:p>
            <a:pPr lvl="1"/>
            <a:r>
              <a:rPr lang="en-US" dirty="0" smtClean="0"/>
              <a:t>Varying staff</a:t>
            </a:r>
          </a:p>
          <a:p>
            <a:pPr lvl="1"/>
            <a:r>
              <a:rPr lang="en-US" dirty="0" smtClean="0"/>
              <a:t>Varying responsibilities</a:t>
            </a:r>
          </a:p>
          <a:p>
            <a:pPr lvl="1"/>
            <a:r>
              <a:rPr lang="en-US" dirty="0" smtClean="0"/>
              <a:t>Varying contract language</a:t>
            </a:r>
          </a:p>
          <a:p>
            <a:r>
              <a:rPr lang="en-US" dirty="0" smtClean="0"/>
              <a:t>MDE monitoring and compliance states a qualitative difference is noted in districts that have a CF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6848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Essence of the CF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Due Process Excellence</a:t>
            </a:r>
          </a:p>
          <a:p>
            <a:r>
              <a:rPr lang="en-US" dirty="0" smtClean="0"/>
              <a:t>Consistency, Training, Flexibility</a:t>
            </a:r>
          </a:p>
          <a:p>
            <a:r>
              <a:rPr lang="en-US" dirty="0" smtClean="0"/>
              <a:t>Building Leadership</a:t>
            </a:r>
          </a:p>
          <a:p>
            <a:r>
              <a:rPr lang="en-US" dirty="0" smtClean="0"/>
              <a:t>Team Building</a:t>
            </a:r>
          </a:p>
          <a:p>
            <a:r>
              <a:rPr lang="en-US" dirty="0" smtClean="0"/>
              <a:t>Interagency Collaboration</a:t>
            </a:r>
          </a:p>
          <a:p>
            <a:r>
              <a:rPr lang="en-US" dirty="0" smtClean="0"/>
              <a:t>Comprehensive Evaluation</a:t>
            </a:r>
          </a:p>
          <a:p>
            <a:r>
              <a:rPr lang="en-US" dirty="0" smtClean="0"/>
              <a:t>Increased instructional time</a:t>
            </a:r>
          </a:p>
          <a:p>
            <a:r>
              <a:rPr lang="en-US" dirty="0" smtClean="0"/>
              <a:t>Case management workload is more balanced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4865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Consultation/ Coordination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Ensure pre-referral interventions occur</a:t>
            </a:r>
          </a:p>
          <a:p>
            <a:r>
              <a:rPr lang="en-US" dirty="0" smtClean="0"/>
              <a:t>Building contact</a:t>
            </a:r>
          </a:p>
          <a:p>
            <a:r>
              <a:rPr lang="en-US" dirty="0" smtClean="0"/>
              <a:t>Problem solving</a:t>
            </a:r>
          </a:p>
          <a:p>
            <a:r>
              <a:rPr lang="en-US" dirty="0" smtClean="0"/>
              <a:t>Consult with outside agencies</a:t>
            </a:r>
          </a:p>
          <a:p>
            <a:r>
              <a:rPr lang="en-US" dirty="0" smtClean="0"/>
              <a:t>Facilitates building level meetings</a:t>
            </a:r>
          </a:p>
          <a:p>
            <a:r>
              <a:rPr lang="en-US" dirty="0" smtClean="0"/>
              <a:t>Training</a:t>
            </a:r>
          </a:p>
          <a:p>
            <a:r>
              <a:rPr lang="en-US" dirty="0" smtClean="0"/>
              <a:t>Distribution of due process forms</a:t>
            </a:r>
          </a:p>
          <a:p>
            <a:r>
              <a:rPr lang="en-US" dirty="0" smtClean="0"/>
              <a:t>Monitoring and compliance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4765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Contacts: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3262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</a:p>
          <a:p>
            <a:r>
              <a:rPr lang="en-US" dirty="0" smtClean="0"/>
              <a:t>The Rationale for Change</a:t>
            </a:r>
          </a:p>
          <a:p>
            <a:r>
              <a:rPr lang="en-US" dirty="0" smtClean="0"/>
              <a:t>The Challenge</a:t>
            </a:r>
          </a:p>
          <a:p>
            <a:r>
              <a:rPr lang="en-US" dirty="0" smtClean="0"/>
              <a:t>The Results</a:t>
            </a:r>
          </a:p>
          <a:p>
            <a:r>
              <a:rPr lang="en-US" dirty="0" smtClean="0"/>
              <a:t>The Model Today</a:t>
            </a:r>
          </a:p>
          <a:p>
            <a:r>
              <a:rPr lang="en-US" dirty="0" smtClean="0"/>
              <a:t>Final Thoughts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2092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Special Education staff overwhelmed by various roles:</a:t>
            </a:r>
          </a:p>
          <a:p>
            <a:pPr lvl="1"/>
            <a:r>
              <a:rPr lang="en-US" dirty="0" smtClean="0"/>
              <a:t>Evaluator</a:t>
            </a:r>
          </a:p>
          <a:p>
            <a:pPr lvl="1"/>
            <a:r>
              <a:rPr lang="en-US" dirty="0" smtClean="0"/>
              <a:t>Teacher/ Caregiver</a:t>
            </a:r>
          </a:p>
          <a:p>
            <a:pPr lvl="1"/>
            <a:r>
              <a:rPr lang="en-US" dirty="0" smtClean="0"/>
              <a:t>Specialist</a:t>
            </a:r>
          </a:p>
          <a:p>
            <a:pPr lvl="1"/>
            <a:r>
              <a:rPr lang="en-US" dirty="0" smtClean="0"/>
              <a:t>Behaviorist/ Therapist</a:t>
            </a:r>
          </a:p>
          <a:p>
            <a:pPr lvl="1"/>
            <a:r>
              <a:rPr lang="en-US" dirty="0" smtClean="0"/>
              <a:t>Case Manager</a:t>
            </a:r>
          </a:p>
          <a:p>
            <a:pPr lvl="1"/>
            <a:r>
              <a:rPr lang="en-US" dirty="0" smtClean="0"/>
              <a:t>Clerk</a:t>
            </a:r>
          </a:p>
          <a:p>
            <a:pPr lvl="1"/>
            <a:r>
              <a:rPr lang="en-US" dirty="0" smtClean="0"/>
              <a:t>Conciliator/ Mediator</a:t>
            </a:r>
          </a:p>
          <a:p>
            <a:pPr lvl="1"/>
            <a:r>
              <a:rPr lang="en-US" dirty="0" smtClean="0"/>
              <a:t>State Accountability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3146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Problem: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 Study showed:</a:t>
            </a:r>
          </a:p>
          <a:p>
            <a:pPr lvl="1"/>
            <a:r>
              <a:rPr lang="en-US" dirty="0" smtClean="0"/>
              <a:t>Less than 2/3 of service providers’ time during the school day spent in direct instruction.</a:t>
            </a:r>
          </a:p>
          <a:p>
            <a:pPr lvl="1"/>
            <a:r>
              <a:rPr lang="en-US" dirty="0" smtClean="0"/>
              <a:t>19% of service providers' time during the school day spent in administering assessments, writing evaluation reports, attending child study meetings and consultation</a:t>
            </a:r>
          </a:p>
          <a:p>
            <a:pPr lvl="1"/>
            <a:r>
              <a:rPr lang="en-US" dirty="0" smtClean="0"/>
              <a:t>Special Education Evaluations take between 20-40 hours each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910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 for Change: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develop a system that maximized direct instructional time at no extra cost to the school district</a:t>
            </a:r>
          </a:p>
          <a:p>
            <a:r>
              <a:rPr lang="en-US" dirty="0" smtClean="0"/>
              <a:t>To develop a system that increased Due Process Compliance</a:t>
            </a:r>
          </a:p>
          <a:p>
            <a:r>
              <a:rPr lang="en-US" dirty="0" smtClean="0"/>
              <a:t>Having consistency across the district</a:t>
            </a:r>
          </a:p>
          <a:p>
            <a:r>
              <a:rPr lang="en-US" dirty="0" smtClean="0"/>
              <a:t>Improving quality of special education due process procedures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0633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Challenges Vary……</a:t>
            </a:r>
          </a:p>
          <a:p>
            <a:pPr lvl="1"/>
            <a:r>
              <a:rPr lang="en-US" dirty="0" smtClean="0"/>
              <a:t>Setting up a model with existing staff at no additional cost</a:t>
            </a:r>
          </a:p>
          <a:p>
            <a:pPr lvl="1"/>
            <a:r>
              <a:rPr lang="en-US" dirty="0" smtClean="0"/>
              <a:t>Higher caseloads for case managers</a:t>
            </a:r>
          </a:p>
          <a:p>
            <a:pPr lvl="1"/>
            <a:r>
              <a:rPr lang="en-US" dirty="0" smtClean="0"/>
              <a:t>Fewer non-teaching responsibilities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625052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the System….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Find key people to become facilitators</a:t>
            </a:r>
          </a:p>
          <a:p>
            <a:pPr lvl="1"/>
            <a:r>
              <a:rPr lang="en-US" dirty="0" smtClean="0"/>
              <a:t>Excellent “people skills”</a:t>
            </a:r>
          </a:p>
          <a:p>
            <a:pPr lvl="1"/>
            <a:r>
              <a:rPr lang="en-US" dirty="0" smtClean="0"/>
              <a:t>Flexible</a:t>
            </a:r>
          </a:p>
          <a:p>
            <a:pPr lvl="1"/>
            <a:r>
              <a:rPr lang="en-US" dirty="0" smtClean="0"/>
              <a:t>Comfortable with change</a:t>
            </a:r>
          </a:p>
          <a:p>
            <a:pPr lvl="1"/>
            <a:r>
              <a:rPr lang="en-US" dirty="0" smtClean="0"/>
              <a:t>Well organized</a:t>
            </a:r>
          </a:p>
          <a:p>
            <a:pPr lvl="1"/>
            <a:r>
              <a:rPr lang="en-US" dirty="0" smtClean="0"/>
              <a:t>Special Education experience</a:t>
            </a:r>
          </a:p>
          <a:p>
            <a:pPr lvl="1"/>
            <a:r>
              <a:rPr lang="en-US" dirty="0" smtClean="0"/>
              <a:t>Good writing skills</a:t>
            </a:r>
          </a:p>
          <a:p>
            <a:pPr lvl="1"/>
            <a:r>
              <a:rPr lang="en-US" dirty="0" smtClean="0"/>
              <a:t>Being able to summarize information in a “parent friendly” manner</a:t>
            </a:r>
          </a:p>
          <a:p>
            <a:pPr lvl="1"/>
            <a:r>
              <a:rPr lang="en-US" dirty="0" smtClean="0"/>
              <a:t>Extensive knowledge of special education laws, requirements and community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0172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Barriers Can Be…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Little to no direct instruction time for facilitators</a:t>
            </a:r>
          </a:p>
          <a:p>
            <a:r>
              <a:rPr lang="en-US" dirty="0" smtClean="0"/>
              <a:t>Time for frequent meetings for training and development of model </a:t>
            </a:r>
          </a:p>
          <a:p>
            <a:r>
              <a:rPr lang="en-US" dirty="0" smtClean="0"/>
              <a:t>To get others to accept the position (at first)</a:t>
            </a:r>
          </a:p>
          <a:p>
            <a:r>
              <a:rPr lang="en-US" dirty="0" smtClean="0"/>
              <a:t>Distinguishing the roles and responsibilities between a CF and Case Manager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677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 Changes</a:t>
            </a:r>
          </a:p>
          <a:p>
            <a:pPr lvl="1"/>
            <a:r>
              <a:rPr lang="en-US" dirty="0" smtClean="0"/>
              <a:t>Albert Lea started with 5 case facilitators in 1986.  Currently, Albert Lea has 8.5 FTE</a:t>
            </a:r>
          </a:p>
          <a:p>
            <a:pPr lvl="1"/>
            <a:r>
              <a:rPr lang="en-US" dirty="0" smtClean="0"/>
              <a:t>Faribault started in 2009 with 3 CF’s and 5 Due Process clericals</a:t>
            </a:r>
          </a:p>
          <a:p>
            <a:pPr lvl="1"/>
            <a:r>
              <a:rPr lang="en-US" dirty="0" smtClean="0"/>
              <a:t>St. Peter started in 2008 with 1 secondary CF, currently has 3.5 CF’s</a:t>
            </a:r>
          </a:p>
          <a:p>
            <a:pPr lvl="1"/>
            <a:r>
              <a:rPr lang="en-US" dirty="0" smtClean="0"/>
              <a:t>Waseca Area Schools started in 2004 with 3 CF’s, currently has 6 CF’s</a:t>
            </a:r>
          </a:p>
          <a:p>
            <a:pPr lvl="1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95151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568</Words>
  <Application>Microsoft Office PowerPoint</Application>
  <PresentationFormat>On-screen Show (4:3)</PresentationFormat>
  <Paragraphs>96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Case Facilitators:   A Best Practice Model for Evaluation, Due Process and Coordination</vt:lpstr>
      <vt:lpstr>Overview</vt:lpstr>
      <vt:lpstr>The Problem:</vt:lpstr>
      <vt:lpstr>The Problem:</vt:lpstr>
      <vt:lpstr>Rationale for Change:</vt:lpstr>
      <vt:lpstr>The Challenge</vt:lpstr>
      <vt:lpstr>Setting up the System….</vt:lpstr>
      <vt:lpstr>Barriers Can Be…</vt:lpstr>
      <vt:lpstr>Results</vt:lpstr>
      <vt:lpstr>PowerPoint Presentation</vt:lpstr>
      <vt:lpstr>Results</vt:lpstr>
      <vt:lpstr>Where are we Today?</vt:lpstr>
      <vt:lpstr>The Essence of the CF Model</vt:lpstr>
      <vt:lpstr>Consultation/ Coordination</vt:lpstr>
      <vt:lpstr>Questions???</vt:lpstr>
    </vt:vector>
  </TitlesOfParts>
  <Company>Albert Lea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Facilitators:  A Best Practice Model for Evaluation, Due Process and Coordination</dc:title>
  <dc:creator>Computer Support</dc:creator>
  <cp:lastModifiedBy>Tech Support</cp:lastModifiedBy>
  <cp:revision>17</cp:revision>
  <dcterms:created xsi:type="dcterms:W3CDTF">2012-01-18T19:32:06Z</dcterms:created>
  <dcterms:modified xsi:type="dcterms:W3CDTF">2012-02-22T21:31:58Z</dcterms:modified>
</cp:coreProperties>
</file>